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8"/>
  </p:notesMasterIdLst>
  <p:sldIdLst>
    <p:sldId id="256" r:id="rId2"/>
    <p:sldId id="284" r:id="rId3"/>
    <p:sldId id="262" r:id="rId4"/>
    <p:sldId id="286" r:id="rId5"/>
    <p:sldId id="287" r:id="rId6"/>
    <p:sldId id="259" r:id="rId7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274" autoAdjust="0"/>
  </p:normalViewPr>
  <p:slideViewPr>
    <p:cSldViewPr snapToGrid="0">
      <p:cViewPr>
        <p:scale>
          <a:sx n="140" d="100"/>
          <a:sy n="140" d="100"/>
        </p:scale>
        <p:origin x="1758" y="-8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388841197858023E-2"/>
          <c:y val="4.8298572996706916E-2"/>
          <c:w val="0.87902066452472227"/>
          <c:h val="0.676084946022800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'Graphique 3 ans 2025 Létalité'!$D$2</c:f>
              <c:strCache>
                <c:ptCount val="1"/>
                <c:pt idx="0">
                  <c:v>Cas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'Graphique 3 ans 2025 Létalité'!$B$3:$C$137</c:f>
              <c:multiLvlStrCache>
                <c:ptCount val="135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</c:lvl>
                <c:lvl>
                  <c:pt idx="0">
                    <c:v>2023</c:v>
                  </c:pt>
                  <c:pt idx="52">
                    <c:v>2024</c:v>
                  </c:pt>
                  <c:pt idx="104">
                    <c:v>2025</c:v>
                  </c:pt>
                </c:lvl>
              </c:multiLvlStrCache>
            </c:multiLvlStrRef>
          </c:cat>
          <c:val>
            <c:numRef>
              <c:f>'Graphique 3 ans 2025 Létalité'!$D$3:$D$137</c:f>
              <c:numCache>
                <c:formatCode>General</c:formatCode>
                <c:ptCount val="135"/>
                <c:pt idx="0">
                  <c:v>1193</c:v>
                </c:pt>
                <c:pt idx="1">
                  <c:v>705</c:v>
                </c:pt>
                <c:pt idx="2">
                  <c:v>697</c:v>
                </c:pt>
                <c:pt idx="3">
                  <c:v>606</c:v>
                </c:pt>
                <c:pt idx="4">
                  <c:v>476</c:v>
                </c:pt>
                <c:pt idx="5">
                  <c:v>465</c:v>
                </c:pt>
                <c:pt idx="6">
                  <c:v>607</c:v>
                </c:pt>
                <c:pt idx="7">
                  <c:v>542</c:v>
                </c:pt>
                <c:pt idx="8">
                  <c:v>612</c:v>
                </c:pt>
                <c:pt idx="9">
                  <c:v>1342</c:v>
                </c:pt>
                <c:pt idx="10">
                  <c:v>2225</c:v>
                </c:pt>
                <c:pt idx="11">
                  <c:v>1895</c:v>
                </c:pt>
                <c:pt idx="12">
                  <c:v>1681</c:v>
                </c:pt>
                <c:pt idx="13">
                  <c:v>1351</c:v>
                </c:pt>
                <c:pt idx="14">
                  <c:v>1203</c:v>
                </c:pt>
                <c:pt idx="15">
                  <c:v>1215</c:v>
                </c:pt>
                <c:pt idx="16">
                  <c:v>980</c:v>
                </c:pt>
                <c:pt idx="17">
                  <c:v>1051</c:v>
                </c:pt>
                <c:pt idx="18">
                  <c:v>1056</c:v>
                </c:pt>
                <c:pt idx="19">
                  <c:v>1096</c:v>
                </c:pt>
                <c:pt idx="20">
                  <c:v>1167</c:v>
                </c:pt>
                <c:pt idx="21">
                  <c:v>1020</c:v>
                </c:pt>
                <c:pt idx="22">
                  <c:v>933</c:v>
                </c:pt>
                <c:pt idx="23">
                  <c:v>865</c:v>
                </c:pt>
                <c:pt idx="24">
                  <c:v>985</c:v>
                </c:pt>
                <c:pt idx="25">
                  <c:v>1359</c:v>
                </c:pt>
                <c:pt idx="26">
                  <c:v>1027</c:v>
                </c:pt>
                <c:pt idx="27">
                  <c:v>839</c:v>
                </c:pt>
                <c:pt idx="28">
                  <c:v>1041</c:v>
                </c:pt>
                <c:pt idx="29">
                  <c:v>1070</c:v>
                </c:pt>
                <c:pt idx="30">
                  <c:v>1039</c:v>
                </c:pt>
                <c:pt idx="31">
                  <c:v>794</c:v>
                </c:pt>
                <c:pt idx="32">
                  <c:v>906</c:v>
                </c:pt>
                <c:pt idx="33">
                  <c:v>1388</c:v>
                </c:pt>
                <c:pt idx="34">
                  <c:v>963</c:v>
                </c:pt>
                <c:pt idx="35">
                  <c:v>880</c:v>
                </c:pt>
                <c:pt idx="36">
                  <c:v>783</c:v>
                </c:pt>
                <c:pt idx="37">
                  <c:v>775</c:v>
                </c:pt>
                <c:pt idx="38">
                  <c:v>816</c:v>
                </c:pt>
                <c:pt idx="39">
                  <c:v>924</c:v>
                </c:pt>
                <c:pt idx="40">
                  <c:v>851</c:v>
                </c:pt>
                <c:pt idx="41">
                  <c:v>804</c:v>
                </c:pt>
                <c:pt idx="42">
                  <c:v>805</c:v>
                </c:pt>
                <c:pt idx="43">
                  <c:v>818</c:v>
                </c:pt>
                <c:pt idx="44">
                  <c:v>808</c:v>
                </c:pt>
                <c:pt idx="45">
                  <c:v>961</c:v>
                </c:pt>
                <c:pt idx="46">
                  <c:v>1188</c:v>
                </c:pt>
                <c:pt idx="47">
                  <c:v>1241</c:v>
                </c:pt>
                <c:pt idx="48">
                  <c:v>1246</c:v>
                </c:pt>
                <c:pt idx="49">
                  <c:v>1319</c:v>
                </c:pt>
                <c:pt idx="50">
                  <c:v>1043</c:v>
                </c:pt>
                <c:pt idx="51">
                  <c:v>792</c:v>
                </c:pt>
                <c:pt idx="52">
                  <c:v>788</c:v>
                </c:pt>
                <c:pt idx="53">
                  <c:v>914</c:v>
                </c:pt>
                <c:pt idx="54">
                  <c:v>883</c:v>
                </c:pt>
                <c:pt idx="55">
                  <c:v>867</c:v>
                </c:pt>
                <c:pt idx="56">
                  <c:v>1091</c:v>
                </c:pt>
                <c:pt idx="57">
                  <c:v>1089</c:v>
                </c:pt>
                <c:pt idx="58">
                  <c:v>1082</c:v>
                </c:pt>
                <c:pt idx="59">
                  <c:v>1084</c:v>
                </c:pt>
                <c:pt idx="60">
                  <c:v>880</c:v>
                </c:pt>
                <c:pt idx="61">
                  <c:v>856</c:v>
                </c:pt>
                <c:pt idx="62">
                  <c:v>856</c:v>
                </c:pt>
                <c:pt idx="63">
                  <c:v>882</c:v>
                </c:pt>
                <c:pt idx="64">
                  <c:v>789</c:v>
                </c:pt>
                <c:pt idx="65">
                  <c:v>722</c:v>
                </c:pt>
                <c:pt idx="66">
                  <c:v>786</c:v>
                </c:pt>
                <c:pt idx="67">
                  <c:v>935</c:v>
                </c:pt>
                <c:pt idx="68">
                  <c:v>695</c:v>
                </c:pt>
                <c:pt idx="69">
                  <c:v>672</c:v>
                </c:pt>
                <c:pt idx="70">
                  <c:v>663</c:v>
                </c:pt>
                <c:pt idx="71">
                  <c:v>674</c:v>
                </c:pt>
                <c:pt idx="72">
                  <c:v>835</c:v>
                </c:pt>
                <c:pt idx="73">
                  <c:v>595</c:v>
                </c:pt>
                <c:pt idx="74">
                  <c:v>681</c:v>
                </c:pt>
                <c:pt idx="75">
                  <c:v>453</c:v>
                </c:pt>
                <c:pt idx="76">
                  <c:v>537</c:v>
                </c:pt>
                <c:pt idx="77">
                  <c:v>380</c:v>
                </c:pt>
                <c:pt idx="78">
                  <c:v>441</c:v>
                </c:pt>
                <c:pt idx="79">
                  <c:v>365</c:v>
                </c:pt>
                <c:pt idx="80">
                  <c:v>330</c:v>
                </c:pt>
                <c:pt idx="81">
                  <c:v>357</c:v>
                </c:pt>
                <c:pt idx="82">
                  <c:v>335</c:v>
                </c:pt>
                <c:pt idx="83">
                  <c:v>403</c:v>
                </c:pt>
                <c:pt idx="84">
                  <c:v>377</c:v>
                </c:pt>
                <c:pt idx="85">
                  <c:v>314</c:v>
                </c:pt>
                <c:pt idx="86">
                  <c:v>380</c:v>
                </c:pt>
                <c:pt idx="87">
                  <c:v>368</c:v>
                </c:pt>
                <c:pt idx="88">
                  <c:v>420</c:v>
                </c:pt>
                <c:pt idx="89">
                  <c:v>485</c:v>
                </c:pt>
                <c:pt idx="90">
                  <c:v>524</c:v>
                </c:pt>
                <c:pt idx="91">
                  <c:v>484</c:v>
                </c:pt>
                <c:pt idx="92">
                  <c:v>454</c:v>
                </c:pt>
                <c:pt idx="93">
                  <c:v>480</c:v>
                </c:pt>
                <c:pt idx="94">
                  <c:v>463</c:v>
                </c:pt>
                <c:pt idx="95">
                  <c:v>435</c:v>
                </c:pt>
                <c:pt idx="96">
                  <c:v>403</c:v>
                </c:pt>
                <c:pt idx="97">
                  <c:v>466</c:v>
                </c:pt>
                <c:pt idx="98">
                  <c:v>488</c:v>
                </c:pt>
                <c:pt idx="99">
                  <c:v>502</c:v>
                </c:pt>
                <c:pt idx="100">
                  <c:v>511</c:v>
                </c:pt>
                <c:pt idx="101">
                  <c:v>396</c:v>
                </c:pt>
                <c:pt idx="102">
                  <c:v>485</c:v>
                </c:pt>
                <c:pt idx="103">
                  <c:v>437</c:v>
                </c:pt>
                <c:pt idx="104">
                  <c:v>814</c:v>
                </c:pt>
                <c:pt idx="105">
                  <c:v>969</c:v>
                </c:pt>
                <c:pt idx="106">
                  <c:v>1067</c:v>
                </c:pt>
                <c:pt idx="107">
                  <c:v>1121</c:v>
                </c:pt>
                <c:pt idx="108">
                  <c:v>1072</c:v>
                </c:pt>
                <c:pt idx="109">
                  <c:v>1152</c:v>
                </c:pt>
                <c:pt idx="110">
                  <c:v>1094</c:v>
                </c:pt>
                <c:pt idx="111">
                  <c:v>1399</c:v>
                </c:pt>
                <c:pt idx="112">
                  <c:v>1440</c:v>
                </c:pt>
                <c:pt idx="113">
                  <c:v>1325</c:v>
                </c:pt>
                <c:pt idx="114">
                  <c:v>914</c:v>
                </c:pt>
                <c:pt idx="115">
                  <c:v>1233</c:v>
                </c:pt>
                <c:pt idx="116">
                  <c:v>1296</c:v>
                </c:pt>
                <c:pt idx="117">
                  <c:v>923</c:v>
                </c:pt>
                <c:pt idx="118">
                  <c:v>1199</c:v>
                </c:pt>
                <c:pt idx="119">
                  <c:v>900</c:v>
                </c:pt>
                <c:pt idx="120">
                  <c:v>1928</c:v>
                </c:pt>
                <c:pt idx="121">
                  <c:v>2041</c:v>
                </c:pt>
                <c:pt idx="122">
                  <c:v>1667</c:v>
                </c:pt>
                <c:pt idx="123">
                  <c:v>1361</c:v>
                </c:pt>
                <c:pt idx="124">
                  <c:v>1315</c:v>
                </c:pt>
                <c:pt idx="125">
                  <c:v>1530</c:v>
                </c:pt>
                <c:pt idx="126">
                  <c:v>1233</c:v>
                </c:pt>
                <c:pt idx="127">
                  <c:v>1283</c:v>
                </c:pt>
                <c:pt idx="128">
                  <c:v>1592</c:v>
                </c:pt>
                <c:pt idx="129">
                  <c:v>1609</c:v>
                </c:pt>
                <c:pt idx="130">
                  <c:v>2091</c:v>
                </c:pt>
                <c:pt idx="131">
                  <c:v>2391</c:v>
                </c:pt>
                <c:pt idx="132">
                  <c:v>2085</c:v>
                </c:pt>
                <c:pt idx="133">
                  <c:v>1833</c:v>
                </c:pt>
                <c:pt idx="134">
                  <c:v>1583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95-482A-AA53-C76F01CA47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"/>
        <c:axId val="255135952"/>
        <c:axId val="255127632"/>
      </c:barChart>
      <c:lineChart>
        <c:grouping val="standard"/>
        <c:varyColors val="0"/>
        <c:ser>
          <c:idx val="1"/>
          <c:order val="1"/>
          <c:tx>
            <c:strRef>
              <c:f>'Graphique 3 ans 2025 Létalité'!$E$2</c:f>
              <c:strCache>
                <c:ptCount val="1"/>
                <c:pt idx="0">
                  <c:v>Taux de Létalité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multiLvlStrRef>
              <c:f>'Graphique 3 ans 2025 Létalité'!$B$3:$C$137</c:f>
              <c:multiLvlStrCache>
                <c:ptCount val="135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</c:lvl>
                <c:lvl>
                  <c:pt idx="0">
                    <c:v>2023</c:v>
                  </c:pt>
                  <c:pt idx="52">
                    <c:v>2024</c:v>
                  </c:pt>
                  <c:pt idx="104">
                    <c:v>2025</c:v>
                  </c:pt>
                </c:lvl>
              </c:multiLvlStrCache>
            </c:multiLvlStrRef>
          </c:cat>
          <c:val>
            <c:numRef>
              <c:f>'Graphique 3 ans 2025 Létalité'!$E$3:$E$137</c:f>
              <c:numCache>
                <c:formatCode>0.0</c:formatCode>
                <c:ptCount val="135"/>
                <c:pt idx="0">
                  <c:v>0.50293378038558256</c:v>
                </c:pt>
                <c:pt idx="1">
                  <c:v>0.42553191489361702</c:v>
                </c:pt>
                <c:pt idx="2">
                  <c:v>0.43041606886657102</c:v>
                </c:pt>
                <c:pt idx="3">
                  <c:v>0.16501650165016502</c:v>
                </c:pt>
                <c:pt idx="4">
                  <c:v>1.0504201680672269</c:v>
                </c:pt>
                <c:pt idx="5">
                  <c:v>1.7204301075268817</c:v>
                </c:pt>
                <c:pt idx="6">
                  <c:v>0.49423393739703458</c:v>
                </c:pt>
                <c:pt idx="7">
                  <c:v>0.92250922509225086</c:v>
                </c:pt>
                <c:pt idx="8">
                  <c:v>0.65359477124183007</c:v>
                </c:pt>
                <c:pt idx="9">
                  <c:v>0.6706408345752608</c:v>
                </c:pt>
                <c:pt idx="10">
                  <c:v>0.3595505617977528</c:v>
                </c:pt>
                <c:pt idx="11">
                  <c:v>0.21108179419525064</c:v>
                </c:pt>
                <c:pt idx="12">
                  <c:v>0.23795359904818561</c:v>
                </c:pt>
                <c:pt idx="13">
                  <c:v>0.22205773501110287</c:v>
                </c:pt>
                <c:pt idx="14">
                  <c:v>0.83125519534497094</c:v>
                </c:pt>
                <c:pt idx="15">
                  <c:v>1.3168724279835391</c:v>
                </c:pt>
                <c:pt idx="16">
                  <c:v>0.61224489795918369</c:v>
                </c:pt>
                <c:pt idx="17">
                  <c:v>0.57088487155090395</c:v>
                </c:pt>
                <c:pt idx="18">
                  <c:v>0.47348484848484851</c:v>
                </c:pt>
                <c:pt idx="19">
                  <c:v>0.63868613138686137</c:v>
                </c:pt>
                <c:pt idx="20">
                  <c:v>1.5424164524421593</c:v>
                </c:pt>
                <c:pt idx="21">
                  <c:v>1.5686274509803921</c:v>
                </c:pt>
                <c:pt idx="22">
                  <c:v>0.96463022508038598</c:v>
                </c:pt>
                <c:pt idx="23">
                  <c:v>1.5028901734104045</c:v>
                </c:pt>
                <c:pt idx="24">
                  <c:v>0.71065989847715738</c:v>
                </c:pt>
                <c:pt idx="25">
                  <c:v>1.3980868285504049</c:v>
                </c:pt>
                <c:pt idx="26">
                  <c:v>0.48685491723466412</c:v>
                </c:pt>
                <c:pt idx="27">
                  <c:v>0.59594755661501786</c:v>
                </c:pt>
                <c:pt idx="28">
                  <c:v>0.48030739673390976</c:v>
                </c:pt>
                <c:pt idx="29">
                  <c:v>1.2149532710280373</c:v>
                </c:pt>
                <c:pt idx="30">
                  <c:v>0.57747834456207892</c:v>
                </c:pt>
                <c:pt idx="31">
                  <c:v>0.88161209068010082</c:v>
                </c:pt>
                <c:pt idx="32">
                  <c:v>0.88300220750551872</c:v>
                </c:pt>
                <c:pt idx="33">
                  <c:v>2.0893371757925072</c:v>
                </c:pt>
                <c:pt idx="34">
                  <c:v>1.7653167185877467</c:v>
                </c:pt>
                <c:pt idx="35">
                  <c:v>1.9318181818181817</c:v>
                </c:pt>
                <c:pt idx="36">
                  <c:v>1.0217113665389528</c:v>
                </c:pt>
                <c:pt idx="37">
                  <c:v>1.2903225806451613</c:v>
                </c:pt>
                <c:pt idx="38">
                  <c:v>1.3480392156862746</c:v>
                </c:pt>
                <c:pt idx="39">
                  <c:v>0.86580086580086579</c:v>
                </c:pt>
                <c:pt idx="40">
                  <c:v>1.1750881316098707</c:v>
                </c:pt>
                <c:pt idx="41">
                  <c:v>0.74626865671641784</c:v>
                </c:pt>
                <c:pt idx="42">
                  <c:v>0.6211180124223602</c:v>
                </c:pt>
                <c:pt idx="43">
                  <c:v>2.0782396088019559</c:v>
                </c:pt>
                <c:pt idx="44">
                  <c:v>0.99009900990099009</c:v>
                </c:pt>
                <c:pt idx="45">
                  <c:v>1.0405827263267431</c:v>
                </c:pt>
                <c:pt idx="46">
                  <c:v>1.3468013468013467</c:v>
                </c:pt>
                <c:pt idx="47">
                  <c:v>0.40290088638194999</c:v>
                </c:pt>
                <c:pt idx="48">
                  <c:v>0.6420545746388443</c:v>
                </c:pt>
                <c:pt idx="49">
                  <c:v>0.53070507960576196</c:v>
                </c:pt>
                <c:pt idx="50">
                  <c:v>0.67114093959731547</c:v>
                </c:pt>
                <c:pt idx="51">
                  <c:v>0.75757575757575757</c:v>
                </c:pt>
                <c:pt idx="52">
                  <c:v>1.6497461928934012</c:v>
                </c:pt>
                <c:pt idx="53">
                  <c:v>1.7505470459518599</c:v>
                </c:pt>
                <c:pt idx="54">
                  <c:v>2.2650056625141564</c:v>
                </c:pt>
                <c:pt idx="55">
                  <c:v>2.1914648212226067</c:v>
                </c:pt>
                <c:pt idx="56">
                  <c:v>4.3079743354720437</c:v>
                </c:pt>
                <c:pt idx="57">
                  <c:v>1.2855831037649219</c:v>
                </c:pt>
                <c:pt idx="58">
                  <c:v>1.9408502772643252</c:v>
                </c:pt>
                <c:pt idx="59">
                  <c:v>0.83025830258302591</c:v>
                </c:pt>
                <c:pt idx="60">
                  <c:v>0.68181818181818177</c:v>
                </c:pt>
                <c:pt idx="61">
                  <c:v>0.93457943925233633</c:v>
                </c:pt>
                <c:pt idx="62">
                  <c:v>1.0514018691588785</c:v>
                </c:pt>
                <c:pt idx="63">
                  <c:v>0.90702947845804993</c:v>
                </c:pt>
                <c:pt idx="64">
                  <c:v>0.88719898605830161</c:v>
                </c:pt>
                <c:pt idx="65">
                  <c:v>1.2465373961218837</c:v>
                </c:pt>
                <c:pt idx="66">
                  <c:v>1.7811704834605597</c:v>
                </c:pt>
                <c:pt idx="67">
                  <c:v>1.1764705882352942</c:v>
                </c:pt>
                <c:pt idx="68">
                  <c:v>1.1510791366906474</c:v>
                </c:pt>
                <c:pt idx="69">
                  <c:v>0.89285714285714279</c:v>
                </c:pt>
                <c:pt idx="70">
                  <c:v>0.75414781297134237</c:v>
                </c:pt>
                <c:pt idx="71">
                  <c:v>0.89020771513353114</c:v>
                </c:pt>
                <c:pt idx="72">
                  <c:v>0.47904191616766467</c:v>
                </c:pt>
                <c:pt idx="73">
                  <c:v>0.67226890756302526</c:v>
                </c:pt>
                <c:pt idx="74">
                  <c:v>0.14684287812041116</c:v>
                </c:pt>
                <c:pt idx="75">
                  <c:v>0.66225165562913912</c:v>
                </c:pt>
                <c:pt idx="76">
                  <c:v>0.18621973929236499</c:v>
                </c:pt>
                <c:pt idx="77">
                  <c:v>1.5789473684210527</c:v>
                </c:pt>
                <c:pt idx="78">
                  <c:v>0</c:v>
                </c:pt>
                <c:pt idx="79">
                  <c:v>0.54794520547945202</c:v>
                </c:pt>
                <c:pt idx="80">
                  <c:v>0.30303030303030304</c:v>
                </c:pt>
                <c:pt idx="81">
                  <c:v>0</c:v>
                </c:pt>
                <c:pt idx="82">
                  <c:v>0</c:v>
                </c:pt>
                <c:pt idx="83">
                  <c:v>1.240694789081886</c:v>
                </c:pt>
                <c:pt idx="84">
                  <c:v>1.3262599469496021</c:v>
                </c:pt>
                <c:pt idx="85">
                  <c:v>2.547770700636943</c:v>
                </c:pt>
                <c:pt idx="86">
                  <c:v>0.52631578947368418</c:v>
                </c:pt>
                <c:pt idx="87">
                  <c:v>1.0869565217391304</c:v>
                </c:pt>
                <c:pt idx="88">
                  <c:v>3.8095238095238098</c:v>
                </c:pt>
                <c:pt idx="89">
                  <c:v>2.4742268041237114</c:v>
                </c:pt>
                <c:pt idx="90">
                  <c:v>1.5267175572519083</c:v>
                </c:pt>
                <c:pt idx="91">
                  <c:v>1.4462809917355373</c:v>
                </c:pt>
                <c:pt idx="92">
                  <c:v>1.9823788546255507</c:v>
                </c:pt>
                <c:pt idx="93">
                  <c:v>1.6666666666666667</c:v>
                </c:pt>
                <c:pt idx="94">
                  <c:v>1.079913606911447</c:v>
                </c:pt>
                <c:pt idx="95">
                  <c:v>0.68965517241379315</c:v>
                </c:pt>
                <c:pt idx="96">
                  <c:v>1.4888337468982631</c:v>
                </c:pt>
                <c:pt idx="97">
                  <c:v>1.9313304721030045</c:v>
                </c:pt>
                <c:pt idx="98">
                  <c:v>0.20491803278688525</c:v>
                </c:pt>
                <c:pt idx="99">
                  <c:v>0.59760956175298807</c:v>
                </c:pt>
                <c:pt idx="100">
                  <c:v>0.19569471624266144</c:v>
                </c:pt>
                <c:pt idx="101">
                  <c:v>1.0101010101010102</c:v>
                </c:pt>
                <c:pt idx="102">
                  <c:v>1.8556701030927836</c:v>
                </c:pt>
                <c:pt idx="103">
                  <c:v>1.3729977116704806</c:v>
                </c:pt>
                <c:pt idx="104">
                  <c:v>2</c:v>
                </c:pt>
                <c:pt idx="105">
                  <c:v>0.9</c:v>
                </c:pt>
                <c:pt idx="106">
                  <c:v>2.1</c:v>
                </c:pt>
                <c:pt idx="107">
                  <c:v>2.408563782337199</c:v>
                </c:pt>
                <c:pt idx="108">
                  <c:v>1.6791044776119404</c:v>
                </c:pt>
                <c:pt idx="109">
                  <c:v>1.9965277777777777</c:v>
                </c:pt>
                <c:pt idx="110" formatCode="General">
                  <c:v>2.7</c:v>
                </c:pt>
                <c:pt idx="111">
                  <c:v>2.1770682148040637</c:v>
                </c:pt>
                <c:pt idx="112">
                  <c:v>1.6666666666666667</c:v>
                </c:pt>
                <c:pt idx="113" formatCode="General">
                  <c:v>1.8</c:v>
                </c:pt>
                <c:pt idx="114" formatCode="General">
                  <c:v>1.5</c:v>
                </c:pt>
                <c:pt idx="115" formatCode="General">
                  <c:v>2</c:v>
                </c:pt>
                <c:pt idx="116">
                  <c:v>1.0044642857142858</c:v>
                </c:pt>
                <c:pt idx="117">
                  <c:v>2.0674646354733408</c:v>
                </c:pt>
                <c:pt idx="118">
                  <c:v>1.834862385321101</c:v>
                </c:pt>
                <c:pt idx="119">
                  <c:v>1.0279001468428781</c:v>
                </c:pt>
                <c:pt idx="120" formatCode="General">
                  <c:v>2.2000000000000002</c:v>
                </c:pt>
                <c:pt idx="121">
                  <c:v>2.253797158255757</c:v>
                </c:pt>
                <c:pt idx="122">
                  <c:v>1.9</c:v>
                </c:pt>
                <c:pt idx="123">
                  <c:v>1.2</c:v>
                </c:pt>
                <c:pt idx="124" formatCode="General">
                  <c:v>1.1000000000000001</c:v>
                </c:pt>
                <c:pt idx="125" formatCode="0">
                  <c:v>2.6797385620915031</c:v>
                </c:pt>
                <c:pt idx="126">
                  <c:v>3.5</c:v>
                </c:pt>
                <c:pt idx="127">
                  <c:v>3.0397505845674204</c:v>
                </c:pt>
                <c:pt idx="128">
                  <c:v>2.7638190954773871</c:v>
                </c:pt>
                <c:pt idx="129">
                  <c:v>2.9832193909260409</c:v>
                </c:pt>
                <c:pt idx="130">
                  <c:v>2.6515151515151514</c:v>
                </c:pt>
                <c:pt idx="131">
                  <c:v>4</c:v>
                </c:pt>
                <c:pt idx="132" formatCode="0">
                  <c:v>3.763109191856878</c:v>
                </c:pt>
                <c:pt idx="133" formatCode="General">
                  <c:v>4</c:v>
                </c:pt>
                <c:pt idx="134" formatCode="General">
                  <c:v>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995-482A-AA53-C76F01CA47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8318928"/>
        <c:axId val="598320176"/>
      </c:lineChart>
      <c:catAx>
        <c:axId val="255135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55127632"/>
        <c:crosses val="autoZero"/>
        <c:auto val="1"/>
        <c:lblAlgn val="ctr"/>
        <c:lblOffset val="100"/>
        <c:noMultiLvlLbl val="0"/>
      </c:catAx>
      <c:valAx>
        <c:axId val="25512763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55135952"/>
        <c:crosses val="autoZero"/>
        <c:crossBetween val="between"/>
      </c:valAx>
      <c:valAx>
        <c:axId val="598320176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Létalité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98318928"/>
        <c:crosses val="max"/>
        <c:crossBetween val="between"/>
      </c:valAx>
      <c:catAx>
        <c:axId val="5983189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983201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9F0D6-C6EB-4D6B-9168-C3832EDE9FA2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3FDFCC-90B9-40BE-9BD0-D0F605F778D3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0965" indent="0" algn="ctr">
              <a:buNone/>
              <a:defRPr sz="1200"/>
            </a:lvl5pPr>
            <a:lvl6pPr marL="1713865" indent="0" algn="ctr">
              <a:buNone/>
              <a:defRPr sz="1200"/>
            </a:lvl6pPr>
            <a:lvl7pPr marL="2056765" indent="0" algn="ctr">
              <a:buNone/>
              <a:defRPr sz="1200"/>
            </a:lvl7pPr>
            <a:lvl8pPr marL="2399665" indent="0" algn="ctr">
              <a:buNone/>
              <a:defRPr sz="1200"/>
            </a:lvl8pPr>
            <a:lvl9pPr marL="2742565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E7C4-9D91-4EC6-9B11-EA712FD2643B}" type="datetime1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030E7-E2B8-4BF6-8609-D7052EF4D9FF}" type="datetime1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9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71488" y="527409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00903-3C37-4691-8058-219E1DFF8138}" type="datetime1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CAAB-0D5A-45D5-BA60-49D75B9B5C45}" type="datetime1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67917" y="6629231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09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38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67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96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5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9BCD5-A1E6-41BE-A891-C9EA20D8F873}" type="datetime1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D9E7-99E7-44EB-BD50-2AF82C430C25}" type="datetime1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72384" y="2428351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0965" indent="0">
              <a:buNone/>
              <a:defRPr sz="1200" b="1"/>
            </a:lvl5pPr>
            <a:lvl6pPr marL="1713865" indent="0">
              <a:buNone/>
              <a:defRPr sz="1200" b="1"/>
            </a:lvl6pPr>
            <a:lvl7pPr marL="2056765" indent="0">
              <a:buNone/>
              <a:defRPr sz="1200" b="1"/>
            </a:lvl7pPr>
            <a:lvl8pPr marL="2399665" indent="0">
              <a:buNone/>
              <a:defRPr sz="1200" b="1"/>
            </a:lvl8pPr>
            <a:lvl9pPr marL="2742565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72384" y="3618444"/>
            <a:ext cx="2901255" cy="532218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3471865" y="2428351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0965" indent="0">
              <a:buNone/>
              <a:defRPr sz="1200" b="1"/>
            </a:lvl5pPr>
            <a:lvl6pPr marL="1713865" indent="0">
              <a:buNone/>
              <a:defRPr sz="1200" b="1"/>
            </a:lvl6pPr>
            <a:lvl7pPr marL="2056765" indent="0">
              <a:buNone/>
              <a:defRPr sz="1200" b="1"/>
            </a:lvl7pPr>
            <a:lvl8pPr marL="2399665" indent="0">
              <a:buNone/>
              <a:defRPr sz="1200" b="1"/>
            </a:lvl8pPr>
            <a:lvl9pPr marL="2742565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3471865" y="3618444"/>
            <a:ext cx="2915543" cy="532218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686F6-61C4-400A-9FE2-4CD17FC20A25}" type="datetime1">
              <a:rPr lang="en-US" smtClean="0"/>
              <a:t>8/13/2025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55E2-9338-48BC-B4F1-5796C8B86256}" type="datetime1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331B0-13F4-4672-9CE4-EB61AACEF7B6}" type="datetime1">
              <a:rPr lang="en-US" smtClean="0"/>
              <a:t>8/13/2025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915545" y="1426289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72381" y="2971806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0965" indent="0">
              <a:buNone/>
              <a:defRPr sz="750"/>
            </a:lvl5pPr>
            <a:lvl6pPr marL="1713865" indent="0">
              <a:buNone/>
              <a:defRPr sz="750"/>
            </a:lvl6pPr>
            <a:lvl7pPr marL="2056765" indent="0">
              <a:buNone/>
              <a:defRPr sz="750"/>
            </a:lvl7pPr>
            <a:lvl8pPr marL="2399665" indent="0">
              <a:buNone/>
              <a:defRPr sz="750"/>
            </a:lvl8pPr>
            <a:lvl9pPr marL="2742565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7FD7-2B9A-4429-98BF-C8350250821F}" type="datetime1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5" y="1426289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0965" indent="0">
              <a:buNone/>
              <a:defRPr sz="1500"/>
            </a:lvl5pPr>
            <a:lvl6pPr marL="1713865" indent="0">
              <a:buNone/>
              <a:defRPr sz="1500"/>
            </a:lvl6pPr>
            <a:lvl7pPr marL="2056765" indent="0">
              <a:buNone/>
              <a:defRPr sz="1500"/>
            </a:lvl7pPr>
            <a:lvl8pPr marL="2399665" indent="0">
              <a:buNone/>
              <a:defRPr sz="1500"/>
            </a:lvl8pPr>
            <a:lvl9pPr marL="2742565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72381" y="2971806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0965" indent="0">
              <a:buNone/>
              <a:defRPr sz="750"/>
            </a:lvl5pPr>
            <a:lvl6pPr marL="1713865" indent="0">
              <a:buNone/>
              <a:defRPr sz="750"/>
            </a:lvl6pPr>
            <a:lvl7pPr marL="2056765" indent="0">
              <a:buNone/>
              <a:defRPr sz="750"/>
            </a:lvl7pPr>
            <a:lvl8pPr marL="2399665" indent="0">
              <a:buNone/>
              <a:defRPr sz="750"/>
            </a:lvl8pPr>
            <a:lvl9pPr marL="2742565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09385-C596-4E39-8F59-305630A23502}" type="datetime1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403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9D5E5-C947-4083-B5FB-B4F7523DF42F}" type="datetime1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9181403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Système de Gestion d'Incident/SGI-RDC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403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51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41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21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11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01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096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386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676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66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56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nganduchristian@ymail.com" TargetMode="External"/><Relationship Id="rId2" Type="http://schemas.openxmlformats.org/officeDocument/2006/relationships/hyperlink" Target="mailto:dieudonnemwambakazadi@gmail.co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didier.gasigwa@outlook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115084" y="9570152"/>
            <a:ext cx="2688056" cy="287720"/>
          </a:xfrm>
        </p:spPr>
        <p:txBody>
          <a:bodyPr/>
          <a:lstStyle/>
          <a:p>
            <a:r>
              <a:rPr lang="fr-FR" dirty="0">
                <a:solidFill>
                  <a:srgbClr val="002060"/>
                </a:solidFill>
              </a:rPr>
              <a:t>Système de Gestion d'Incident /SGI Choléra -RDC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5847347" y="9181397"/>
            <a:ext cx="539166" cy="527403"/>
          </a:xfrm>
        </p:spPr>
        <p:txBody>
          <a:bodyPr/>
          <a:lstStyle/>
          <a:p>
            <a:fld id="{B6757B92-B01A-4CA0-96DA-D5DC4CA46DF6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Pentagone 5"/>
          <p:cNvSpPr/>
          <p:nvPr/>
        </p:nvSpPr>
        <p:spPr>
          <a:xfrm>
            <a:off x="0" y="996053"/>
            <a:ext cx="6858000" cy="661555"/>
          </a:xfrm>
          <a:prstGeom prst="homePlat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Pentagone 29"/>
          <p:cNvSpPr/>
          <p:nvPr/>
        </p:nvSpPr>
        <p:spPr>
          <a:xfrm>
            <a:off x="0" y="997330"/>
            <a:ext cx="5365750" cy="661555"/>
          </a:xfrm>
          <a:prstGeom prst="homePlat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dirty="0"/>
              <a:t>REPONSE A L’EPIDEMIE DE CHOLERA EN REPUBLIQUE DEMOCRATIQUE DU CONGO</a:t>
            </a:r>
            <a:endParaRPr lang="en-US" sz="16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120640" y="1154430"/>
            <a:ext cx="1663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bg1"/>
                </a:solidFill>
              </a:rPr>
              <a:t> Semaine épidémiologique 31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3" name="ZoneTexte 7"/>
          <p:cNvSpPr txBox="1"/>
          <p:nvPr/>
        </p:nvSpPr>
        <p:spPr>
          <a:xfrm>
            <a:off x="-1" y="4993481"/>
            <a:ext cx="6858000" cy="1200329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Arial Black" panose="020B0A04020102020204" pitchFamily="34" charset="0"/>
              </a:rPr>
              <a:t>RAPPORT DE LA SITUATION AU 27 JUILLET 2025</a:t>
            </a:r>
            <a:endParaRPr lang="fr-FR" sz="1200" b="1" dirty="0">
              <a:solidFill>
                <a:schemeClr val="bg1"/>
              </a:solidFill>
            </a:endParaRPr>
          </a:p>
          <a:p>
            <a:pPr algn="ctr"/>
            <a:r>
              <a:rPr lang="fr-FR" sz="1600" b="1" dirty="0">
                <a:solidFill>
                  <a:schemeClr val="bg1"/>
                </a:solidFill>
              </a:rPr>
              <a:t>Date de publication: 07 </a:t>
            </a:r>
            <a:r>
              <a:rPr lang="fr-FR" dirty="0">
                <a:solidFill>
                  <a:schemeClr val="bg1"/>
                </a:solidFill>
              </a:rPr>
              <a:t>Août</a:t>
            </a:r>
            <a:r>
              <a:rPr lang="fr-FR" sz="1600" b="1" dirty="0">
                <a:solidFill>
                  <a:schemeClr val="bg1"/>
                </a:solidFill>
              </a:rPr>
              <a:t> 2025</a:t>
            </a:r>
          </a:p>
          <a:p>
            <a:pPr algn="ctr"/>
            <a:r>
              <a:rPr lang="fr-FR" sz="1600" b="1" dirty="0">
                <a:solidFill>
                  <a:schemeClr val="bg1"/>
                </a:solidFill>
              </a:rPr>
              <a:t>Période du 28 Juillet au 03 </a:t>
            </a:r>
            <a:r>
              <a:rPr lang="fr-FR" dirty="0">
                <a:solidFill>
                  <a:schemeClr val="bg1"/>
                </a:solidFill>
              </a:rPr>
              <a:t>Août</a:t>
            </a:r>
            <a:r>
              <a:rPr lang="fr-FR" sz="1600" b="1" dirty="0">
                <a:solidFill>
                  <a:schemeClr val="bg1"/>
                </a:solidFill>
              </a:rPr>
              <a:t> 2025</a:t>
            </a:r>
          </a:p>
          <a:p>
            <a:endParaRPr lang="en-US" dirty="0"/>
          </a:p>
        </p:txBody>
      </p:sp>
      <p:pic>
        <p:nvPicPr>
          <p:cNvPr id="19" name="Picture 4" descr="Définition | Vibrio cholerae - Vibrion cholérique - Bacille virgule |  Futura Sant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7088" y="6715562"/>
            <a:ext cx="2974340" cy="2693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42875"/>
            <a:ext cx="6857365" cy="115252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82" y="1695573"/>
            <a:ext cx="6450490" cy="30524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7B66B-1C93-89BA-6AB6-98585AD91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205D1D2-FBB1-EB4B-FD2F-DB094F447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84007" y="9595378"/>
            <a:ext cx="2688056" cy="307971"/>
          </a:xfrm>
        </p:spPr>
        <p:txBody>
          <a:bodyPr/>
          <a:lstStyle/>
          <a:p>
            <a:r>
              <a:rPr lang="fr-FR" dirty="0">
                <a:solidFill>
                  <a:srgbClr val="002060"/>
                </a:solidFill>
              </a:rPr>
              <a:t>Système de Gestion d'Incident /SGI Cholera-RDC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ACDA430-39FE-7F63-5A95-F665F72A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47347" y="9181397"/>
            <a:ext cx="539166" cy="527403"/>
          </a:xfrm>
        </p:spPr>
        <p:txBody>
          <a:bodyPr/>
          <a:lstStyle/>
          <a:p>
            <a:fld id="{B6757B92-B01A-4CA0-96DA-D5DC4CA46DF6}" type="slidenum">
              <a:rPr lang="en-US" smtClean="0"/>
              <a:t>2</a:t>
            </a:fld>
            <a:endParaRPr lang="en-US" dirty="0"/>
          </a:p>
        </p:txBody>
      </p:sp>
      <p:sp>
        <p:nvSpPr>
          <p:cNvPr id="31" name="Pentagone 30">
            <a:extLst>
              <a:ext uri="{FF2B5EF4-FFF2-40B4-BE49-F238E27FC236}">
                <a16:creationId xmlns:a16="http://schemas.microsoft.com/office/drawing/2014/main" id="{E4711626-3BA8-E8A5-9815-02C50BFFF59E}"/>
              </a:ext>
            </a:extLst>
          </p:cNvPr>
          <p:cNvSpPr/>
          <p:nvPr/>
        </p:nvSpPr>
        <p:spPr>
          <a:xfrm>
            <a:off x="1479550" y="9067"/>
            <a:ext cx="5378450" cy="307473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Pentagone 31">
            <a:extLst>
              <a:ext uri="{FF2B5EF4-FFF2-40B4-BE49-F238E27FC236}">
                <a16:creationId xmlns:a16="http://schemas.microsoft.com/office/drawing/2014/main" id="{92BF562B-C33D-289D-9E75-E01F722243E0}"/>
              </a:ext>
            </a:extLst>
          </p:cNvPr>
          <p:cNvSpPr/>
          <p:nvPr/>
        </p:nvSpPr>
        <p:spPr>
          <a:xfrm>
            <a:off x="-1" y="8349"/>
            <a:ext cx="2952750" cy="316078"/>
          </a:xfrm>
          <a:prstGeom prst="homePlat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/>
              <a:t> POINTS SAILLANTS</a:t>
            </a:r>
            <a:endParaRPr lang="en-US" b="1" dirty="0"/>
          </a:p>
        </p:txBody>
      </p:sp>
      <p:sp>
        <p:nvSpPr>
          <p:cNvPr id="62" name="Pentagone 61">
            <a:extLst>
              <a:ext uri="{FF2B5EF4-FFF2-40B4-BE49-F238E27FC236}">
                <a16:creationId xmlns:a16="http://schemas.microsoft.com/office/drawing/2014/main" id="{789F974C-2596-A4DE-533C-214A8BF0DD1D}"/>
              </a:ext>
            </a:extLst>
          </p:cNvPr>
          <p:cNvSpPr/>
          <p:nvPr/>
        </p:nvSpPr>
        <p:spPr>
          <a:xfrm>
            <a:off x="163818" y="2178856"/>
            <a:ext cx="6115050" cy="418330"/>
          </a:xfrm>
          <a:prstGeom prst="homePlat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/>
              <a:t>Situation épidémiologique SE  31 (PNECHOL-MD)</a:t>
            </a:r>
            <a:endParaRPr lang="fr-FR" sz="16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177231F-DE1F-7165-650F-6F98C68694CF}"/>
              </a:ext>
            </a:extLst>
          </p:cNvPr>
          <p:cNvSpPr/>
          <p:nvPr/>
        </p:nvSpPr>
        <p:spPr>
          <a:xfrm>
            <a:off x="72390" y="313051"/>
            <a:ext cx="6577376" cy="249522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171450" indent="-171450" algn="just" fontAlgn="b">
              <a:buFont typeface="Arial" panose="020B0604020202020204" pitchFamily="34" charset="0"/>
              <a:buChar char="•"/>
              <a:defRPr/>
            </a:pPr>
            <a:r>
              <a:rPr lang="fr-CD" sz="120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/>
              <a:t>Cumul de cas de S1 à S31 est de 44 140 cas (contre 22 403 en 2024) dont 1211 décès ( contre 296 en 2024), soit une létalité de 2,7% (contre 1,1% en 2024).</a:t>
            </a:r>
            <a:endParaRPr lang="fr-CD" sz="12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 algn="just" fontAlgn="b">
              <a:buFont typeface="Arial" panose="020B0604020202020204" pitchFamily="34" charset="0"/>
              <a:buChar char="•"/>
              <a:defRPr/>
            </a:pPr>
            <a:r>
              <a:rPr lang="fr-CD" sz="1200" dirty="0">
                <a:ea typeface="Calibri" panose="020F0502020204030204" pitchFamily="34" charset="0"/>
                <a:cs typeface="Calibri" panose="020F0502020204030204" pitchFamily="34" charset="0"/>
              </a:rPr>
              <a:t>1776 cas et 59 Décès, dont 19 décès communautaire soit une létalité de 3, 3% (SE31).</a:t>
            </a:r>
          </a:p>
          <a:p>
            <a:pPr marL="171450" indent="-171450" algn="just" fontAlgn="b">
              <a:buFont typeface="Arial" panose="020B0604020202020204" pitchFamily="34" charset="0"/>
              <a:buChar char="•"/>
              <a:defRPr/>
            </a:pPr>
            <a:r>
              <a:rPr lang="fr-CD" sz="1200" dirty="0">
                <a:ea typeface="Calibri" panose="020F0502020204030204" pitchFamily="34" charset="0"/>
                <a:cs typeface="Calibri" panose="020F0502020204030204" pitchFamily="34" charset="0"/>
              </a:rPr>
              <a:t>Dans l’ensemble du pays la diminution du nombre de cas de plus de -5,7% à la SE 31 par rapport à la semaine SE 30 (</a:t>
            </a:r>
            <a:r>
              <a:rPr lang="en-US" sz="1200" dirty="0">
                <a:solidFill>
                  <a:srgbClr val="000000"/>
                </a:solidFill>
              </a:rPr>
              <a:t>1883</a:t>
            </a:r>
            <a:r>
              <a:rPr lang="fr-CD" sz="1200" dirty="0">
                <a:ea typeface="Calibri" panose="020F0502020204030204" pitchFamily="34" charset="0"/>
                <a:cs typeface="Calibri" panose="020F0502020204030204" pitchFamily="34" charset="0"/>
              </a:rPr>
              <a:t> Cas). La létalité est restée stationnaire à 3,4%.</a:t>
            </a:r>
          </a:p>
          <a:p>
            <a:pPr marL="171450" indent="-171450" algn="just" fontAlgn="b">
              <a:buFont typeface="Arial" panose="020B0604020202020204" pitchFamily="34" charset="0"/>
              <a:buChar char="•"/>
              <a:defRPr/>
            </a:pPr>
            <a:r>
              <a:rPr lang="fr-CD" sz="1200" dirty="0">
                <a:ea typeface="Calibri" panose="020F0502020204030204" pitchFamily="34" charset="0"/>
                <a:cs typeface="Calibri" panose="020F0502020204030204" pitchFamily="34" charset="0"/>
              </a:rPr>
              <a:t>La Moyenne de cas par semaine pendant les 4 dernières semaines est de 2056 soit 293 cas par jour, la moyenne de décès 4 dernières semaines est  85  soit 12 par jour.</a:t>
            </a:r>
          </a:p>
          <a:p>
            <a:pPr marL="171450" indent="-171450" algn="just" fontAlgn="b">
              <a:buFont typeface="Arial" panose="020B0604020202020204" pitchFamily="34" charset="0"/>
              <a:buChar char="•"/>
              <a:defRPr/>
            </a:pPr>
            <a:r>
              <a:rPr lang="fr-FR" altLang="en-US" sz="1200" dirty="0">
                <a:ea typeface="Calibri" panose="020F0502020204030204" pitchFamily="34" charset="0"/>
                <a:cs typeface="Calibri" panose="020F0502020204030204" pitchFamily="34" charset="0"/>
              </a:rPr>
              <a:t>79 ZS reparties dans 13 provinces ont rapporté au moins un cas durant la SE 31.</a:t>
            </a:r>
          </a:p>
          <a:p>
            <a:pPr marL="171450" indent="-171450" algn="just" fontAlgn="b">
              <a:buFont typeface="Arial" panose="020B0604020202020204" pitchFamily="34" charset="0"/>
              <a:buChar char="•"/>
              <a:defRPr/>
            </a:pPr>
            <a:r>
              <a:rPr lang="fr-CD" sz="1200" dirty="0">
                <a:ea typeface="Calibri" panose="020F0502020204030204" pitchFamily="34" charset="0"/>
                <a:cs typeface="Calibri" panose="020F0502020204030204" pitchFamily="34" charset="0"/>
              </a:rPr>
              <a:t>Préparatif de la vaccination réactive dans les 11 ZS ciblée à Kinshasa.</a:t>
            </a:r>
          </a:p>
          <a:p>
            <a:pPr algn="just" fontAlgn="b">
              <a:buFont typeface="Wingdings" panose="05000000000000000000" pitchFamily="2" charset="2"/>
              <a:buChar char="§"/>
              <a:defRPr/>
            </a:pPr>
            <a:endParaRPr lang="fr-FR" altLang="en-US" sz="1200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7CD15B07-B858-0B6E-3BB4-A57807552CB1}"/>
              </a:ext>
            </a:extLst>
          </p:cNvPr>
          <p:cNvSpPr txBox="1"/>
          <p:nvPr/>
        </p:nvSpPr>
        <p:spPr>
          <a:xfrm>
            <a:off x="697719" y="4473690"/>
            <a:ext cx="5047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Répartition spatiale de cas par province S31 2025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313144"/>
              </p:ext>
            </p:extLst>
          </p:nvPr>
        </p:nvGraphicFramePr>
        <p:xfrm>
          <a:off x="1476374" y="2803201"/>
          <a:ext cx="3568933" cy="1584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3858922874"/>
                    </a:ext>
                  </a:extLst>
                </a:gridCol>
                <a:gridCol w="749533">
                  <a:extLst>
                    <a:ext uri="{9D8B030D-6E8A-4147-A177-3AD203B41FA5}">
                      <a16:colId xmlns:a16="http://schemas.microsoft.com/office/drawing/2014/main" val="3565811170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Calibri" panose="020F0502020204030204" pitchFamily="34" charset="0"/>
                        <a:buChar char="P"/>
                      </a:pPr>
                      <a:r>
                        <a:rPr lang="fr-FR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rovinces</a:t>
                      </a:r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07107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ZS</a:t>
                      </a:r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79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62951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Calibri" panose="020F0502020204030204" pitchFamily="34" charset="0"/>
                        <a:buChar char="C"/>
                      </a:pPr>
                      <a:r>
                        <a:rPr lang="fr-F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as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1776</a:t>
                      </a:r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9305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Calibri" panose="020F0502020204030204" pitchFamily="34" charset="0"/>
                        <a:buNone/>
                      </a:pPr>
                      <a:r>
                        <a:rPr lang="fr-F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Décès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59</a:t>
                      </a:r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00601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Calibri" panose="020F0502020204030204" pitchFamily="34" charset="0"/>
                        <a:buNone/>
                      </a:pPr>
                      <a:r>
                        <a:rPr lang="fr-F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Létalité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3,3</a:t>
                      </a:r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69378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Calibri" panose="020F0502020204030204" pitchFamily="34" charset="0"/>
                        <a:buChar char="N"/>
                      </a:pPr>
                      <a:r>
                        <a:rPr lang="fr-F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ombre</a:t>
                      </a:r>
                      <a:r>
                        <a:rPr lang="fr-FR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d’échantillons prélevés</a:t>
                      </a:r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27437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Calibri" panose="020F0502020204030204" pitchFamily="34" charset="0"/>
                        <a:buNone/>
                      </a:pPr>
                      <a:r>
                        <a:rPr lang="fr-F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Nombre</a:t>
                      </a:r>
                      <a:r>
                        <a:rPr lang="fr-FR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d’échantillons positifs</a:t>
                      </a:r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41942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Calibri" panose="020F0502020204030204" pitchFamily="34" charset="0"/>
                        <a:buChar char="T"/>
                      </a:pPr>
                      <a:r>
                        <a:rPr lang="fr-F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aux</a:t>
                      </a:r>
                      <a:r>
                        <a:rPr lang="fr-FR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de positivité</a:t>
                      </a:r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36%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571424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331" y="5090249"/>
            <a:ext cx="4213030" cy="301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765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5871717" y="9253782"/>
            <a:ext cx="514796" cy="455018"/>
          </a:xfrm>
        </p:spPr>
        <p:txBody>
          <a:bodyPr/>
          <a:lstStyle/>
          <a:p>
            <a:fld id="{B6757B92-B01A-4CA0-96DA-D5DC4CA46DF6}" type="slidenum">
              <a:rPr lang="en-US" smtClean="0"/>
              <a:t>3</a:t>
            </a:fld>
            <a:endParaRPr lang="en-US" dirty="0"/>
          </a:p>
        </p:txBody>
      </p:sp>
      <p:sp>
        <p:nvSpPr>
          <p:cNvPr id="10246" name="ZoneTexte 2"/>
          <p:cNvSpPr txBox="1">
            <a:spLocks noChangeArrowheads="1"/>
          </p:cNvSpPr>
          <p:nvPr/>
        </p:nvSpPr>
        <p:spPr bwMode="auto">
          <a:xfrm>
            <a:off x="53340" y="231198"/>
            <a:ext cx="6709830" cy="403159"/>
          </a:xfrm>
          <a:prstGeom prst="rect">
            <a:avLst/>
          </a:prstGeom>
          <a:solidFill>
            <a:srgbClr val="FF0000"/>
          </a:solidFill>
          <a:ln>
            <a:solidFill>
              <a:srgbClr val="FF0066"/>
            </a:solidFill>
          </a:ln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ptos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ptos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ptos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itchFamily="34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Situation épidemiologique SE 31 2025 (suite)</a:t>
            </a:r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236584" y="9609640"/>
            <a:ext cx="2566556" cy="248231"/>
          </a:xfrm>
        </p:spPr>
        <p:txBody>
          <a:bodyPr/>
          <a:lstStyle/>
          <a:p>
            <a:r>
              <a:rPr lang="fr-FR" dirty="0">
                <a:solidFill>
                  <a:srgbClr val="002060"/>
                </a:solidFill>
              </a:rPr>
              <a:t>Système de Gestion d'Incident /SGI Choléra -RDC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11540" y="7715548"/>
            <a:ext cx="64848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CD" sz="1200" dirty="0">
                <a:ea typeface="Calibri" panose="020F0502020204030204" pitchFamily="34" charset="0"/>
                <a:cs typeface="Calibri" panose="020F0502020204030204" pitchFamily="34" charset="0"/>
              </a:rPr>
              <a:t>Dans l’ensemble du pays, la diminution du nombre de cas est de - 5,7% à la SE 31 par rapport à la semaine SE 30 ;</a:t>
            </a:r>
            <a:endParaRPr lang="fr-FR" sz="12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200" dirty="0"/>
              <a:t>La situation s’améliore dans le Mai-</a:t>
            </a:r>
            <a:r>
              <a:rPr lang="fr-FR" sz="1200" dirty="0" err="1"/>
              <a:t>Ndombe</a:t>
            </a:r>
            <a:r>
              <a:rPr lang="fr-FR" sz="1200" dirty="0"/>
              <a:t> (-37</a:t>
            </a:r>
            <a:r>
              <a:rPr lang="fr-CD" sz="1200" dirty="0">
                <a:ea typeface="Calibri" panose="020F0502020204030204" pitchFamily="34" charset="0"/>
                <a:cs typeface="Calibri" panose="020F0502020204030204" pitchFamily="34" charset="0"/>
              </a:rPr>
              <a:t> %</a:t>
            </a:r>
            <a:r>
              <a:rPr lang="fr-FR" sz="1200" dirty="0"/>
              <a:t>), Tanganyika (-16</a:t>
            </a:r>
            <a:r>
              <a:rPr lang="fr-CD" sz="1200" dirty="0">
                <a:ea typeface="Calibri" panose="020F0502020204030204" pitchFamily="34" charset="0"/>
                <a:cs typeface="Calibri" panose="020F0502020204030204" pitchFamily="34" charset="0"/>
              </a:rPr>
              <a:t> %</a:t>
            </a:r>
            <a:r>
              <a:rPr lang="fr-FR" sz="1200" dirty="0"/>
              <a:t>), Tshopo (-15</a:t>
            </a:r>
            <a:r>
              <a:rPr lang="fr-CD" sz="1200" dirty="0">
                <a:ea typeface="Calibri" panose="020F0502020204030204" pitchFamily="34" charset="0"/>
                <a:cs typeface="Calibri" panose="020F0502020204030204" pitchFamily="34" charset="0"/>
              </a:rPr>
              <a:t> %</a:t>
            </a:r>
            <a:r>
              <a:rPr lang="fr-FR" sz="1200" dirty="0"/>
              <a:t>) et Kinshasa (-3</a:t>
            </a:r>
            <a:r>
              <a:rPr lang="fr-CD" sz="1200" dirty="0">
                <a:ea typeface="Calibri" panose="020F0502020204030204" pitchFamily="34" charset="0"/>
                <a:cs typeface="Calibri" panose="020F0502020204030204" pitchFamily="34" charset="0"/>
              </a:rPr>
              <a:t> %</a:t>
            </a:r>
            <a:r>
              <a:rPr lang="fr-FR" sz="1200" dirty="0"/>
              <a:t>) après le financement de la mise en œuvre du plan de riposte 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200" dirty="0"/>
              <a:t>La létalité reste élevée dans les DPS : Equateur (8,6%), Maniema (7,3%) et Tshopo (5,5%) 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200" dirty="0"/>
              <a:t>Le nombre des cas hebdomadaire  reste élevé dans les DPS endémiques par rapport à la moyenne ordinaire. </a:t>
            </a:r>
          </a:p>
        </p:txBody>
      </p:sp>
      <p:sp>
        <p:nvSpPr>
          <p:cNvPr id="8" name="Pentagone 7">
            <a:extLst>
              <a:ext uri="{FF2B5EF4-FFF2-40B4-BE49-F238E27FC236}">
                <a16:creationId xmlns:a16="http://schemas.microsoft.com/office/drawing/2014/main" id="{D3D11535-B75C-7AA7-02FD-F2B449FBB7DB}"/>
              </a:ext>
            </a:extLst>
          </p:cNvPr>
          <p:cNvSpPr/>
          <p:nvPr/>
        </p:nvSpPr>
        <p:spPr>
          <a:xfrm>
            <a:off x="693034" y="734605"/>
            <a:ext cx="5291888" cy="277988"/>
          </a:xfrm>
          <a:prstGeom prst="homePlat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Evolution hebdomadaire de cas et létalité de SE 1 -31 de 2023-2025 en RDC</a:t>
            </a:r>
          </a:p>
        </p:txBody>
      </p:sp>
      <p:sp>
        <p:nvSpPr>
          <p:cNvPr id="11" name="Pentagone 10">
            <a:extLst>
              <a:ext uri="{FF2B5EF4-FFF2-40B4-BE49-F238E27FC236}">
                <a16:creationId xmlns:a16="http://schemas.microsoft.com/office/drawing/2014/main" id="{D3D11535-B75C-7AA7-02FD-F2B449FBB7DB}"/>
              </a:ext>
            </a:extLst>
          </p:cNvPr>
          <p:cNvSpPr/>
          <p:nvPr/>
        </p:nvSpPr>
        <p:spPr>
          <a:xfrm>
            <a:off x="589989" y="3443476"/>
            <a:ext cx="5291888" cy="277988"/>
          </a:xfrm>
          <a:prstGeom prst="homePlat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Situation des provinces touchées de la S28 à la S31 2025</a:t>
            </a:r>
          </a:p>
        </p:txBody>
      </p:sp>
      <p:graphicFrame>
        <p:nvGraphicFramePr>
          <p:cNvPr id="14" name="Graphique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7120764"/>
              </p:ext>
            </p:extLst>
          </p:nvPr>
        </p:nvGraphicFramePr>
        <p:xfrm>
          <a:off x="325809" y="1012593"/>
          <a:ext cx="6060703" cy="223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760183"/>
              </p:ext>
            </p:extLst>
          </p:nvPr>
        </p:nvGraphicFramePr>
        <p:xfrm>
          <a:off x="471489" y="3915523"/>
          <a:ext cx="5915023" cy="3727541"/>
        </p:xfrm>
        <a:graphic>
          <a:graphicData uri="http://schemas.openxmlformats.org/drawingml/2006/table">
            <a:tbl>
              <a:tblPr/>
              <a:tblGrid>
                <a:gridCol w="831919">
                  <a:extLst>
                    <a:ext uri="{9D8B030D-6E8A-4147-A177-3AD203B41FA5}">
                      <a16:colId xmlns:a16="http://schemas.microsoft.com/office/drawing/2014/main" val="3678033840"/>
                    </a:ext>
                  </a:extLst>
                </a:gridCol>
                <a:gridCol w="373982">
                  <a:extLst>
                    <a:ext uri="{9D8B030D-6E8A-4147-A177-3AD203B41FA5}">
                      <a16:colId xmlns:a16="http://schemas.microsoft.com/office/drawing/2014/main" val="1968232779"/>
                    </a:ext>
                  </a:extLst>
                </a:gridCol>
                <a:gridCol w="373982">
                  <a:extLst>
                    <a:ext uri="{9D8B030D-6E8A-4147-A177-3AD203B41FA5}">
                      <a16:colId xmlns:a16="http://schemas.microsoft.com/office/drawing/2014/main" val="2637598317"/>
                    </a:ext>
                  </a:extLst>
                </a:gridCol>
                <a:gridCol w="373982">
                  <a:extLst>
                    <a:ext uri="{9D8B030D-6E8A-4147-A177-3AD203B41FA5}">
                      <a16:colId xmlns:a16="http://schemas.microsoft.com/office/drawing/2014/main" val="831870511"/>
                    </a:ext>
                  </a:extLst>
                </a:gridCol>
                <a:gridCol w="373982">
                  <a:extLst>
                    <a:ext uri="{9D8B030D-6E8A-4147-A177-3AD203B41FA5}">
                      <a16:colId xmlns:a16="http://schemas.microsoft.com/office/drawing/2014/main" val="2220923254"/>
                    </a:ext>
                  </a:extLst>
                </a:gridCol>
                <a:gridCol w="373982">
                  <a:extLst>
                    <a:ext uri="{9D8B030D-6E8A-4147-A177-3AD203B41FA5}">
                      <a16:colId xmlns:a16="http://schemas.microsoft.com/office/drawing/2014/main" val="110512071"/>
                    </a:ext>
                  </a:extLst>
                </a:gridCol>
                <a:gridCol w="381615">
                  <a:extLst>
                    <a:ext uri="{9D8B030D-6E8A-4147-A177-3AD203B41FA5}">
                      <a16:colId xmlns:a16="http://schemas.microsoft.com/office/drawing/2014/main" val="2493271879"/>
                    </a:ext>
                  </a:extLst>
                </a:gridCol>
                <a:gridCol w="396879">
                  <a:extLst>
                    <a:ext uri="{9D8B030D-6E8A-4147-A177-3AD203B41FA5}">
                      <a16:colId xmlns:a16="http://schemas.microsoft.com/office/drawing/2014/main" val="1696317250"/>
                    </a:ext>
                  </a:extLst>
                </a:gridCol>
                <a:gridCol w="396879">
                  <a:extLst>
                    <a:ext uri="{9D8B030D-6E8A-4147-A177-3AD203B41FA5}">
                      <a16:colId xmlns:a16="http://schemas.microsoft.com/office/drawing/2014/main" val="2637758675"/>
                    </a:ext>
                  </a:extLst>
                </a:gridCol>
                <a:gridCol w="709803">
                  <a:extLst>
                    <a:ext uri="{9D8B030D-6E8A-4147-A177-3AD203B41FA5}">
                      <a16:colId xmlns:a16="http://schemas.microsoft.com/office/drawing/2014/main" val="146924031"/>
                    </a:ext>
                  </a:extLst>
                </a:gridCol>
                <a:gridCol w="717435">
                  <a:extLst>
                    <a:ext uri="{9D8B030D-6E8A-4147-A177-3AD203B41FA5}">
                      <a16:colId xmlns:a16="http://schemas.microsoft.com/office/drawing/2014/main" val="3962173391"/>
                    </a:ext>
                  </a:extLst>
                </a:gridCol>
                <a:gridCol w="610583">
                  <a:extLst>
                    <a:ext uri="{9D8B030D-6E8A-4147-A177-3AD203B41FA5}">
                      <a16:colId xmlns:a16="http://schemas.microsoft.com/office/drawing/2014/main" val="1143384328"/>
                    </a:ext>
                  </a:extLst>
                </a:gridCol>
              </a:tblGrid>
              <a:tr h="29498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Provinces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Semaine 28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Semaine 29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Semaine 30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Semaine 31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T.L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TV S31-30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ZS Touchées S31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0500574"/>
                  </a:ext>
                </a:extLst>
              </a:tr>
              <a:tr h="1992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décès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décès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décès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décès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923342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Nord-kivu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229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287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346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87921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Tshopo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742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427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274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5,5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-15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6030506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Sud-Kivu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259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236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0,4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0410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Equateur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175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215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209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8,6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931461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 Ndombe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286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179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-37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346673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Maniema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124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7,3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5768729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Tanganyika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242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0,9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-16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824973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Kinshasa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195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737855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Mongala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623994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Sankuru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04093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Lomami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-45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252664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Kasai Oriental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515851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Kwango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095854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Kwilu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51234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Haut lomami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9242821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Haut Katanga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86862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Kongo Central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31" marR="3831" marT="38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006462"/>
                  </a:ext>
                </a:extLst>
              </a:tr>
              <a:tr h="2375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2393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2172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1883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1776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-5,7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3831" marR="3831" marT="38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00914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5871717" y="9253782"/>
            <a:ext cx="514796" cy="455018"/>
          </a:xfrm>
        </p:spPr>
        <p:txBody>
          <a:bodyPr/>
          <a:lstStyle/>
          <a:p>
            <a:fld id="{B6757B92-B01A-4CA0-96DA-D5DC4CA46DF6}" type="slidenum">
              <a:rPr lang="en-US" smtClean="0"/>
              <a:t>4</a:t>
            </a:fld>
            <a:endParaRPr lang="en-US" dirty="0"/>
          </a:p>
        </p:txBody>
      </p:sp>
      <p:sp>
        <p:nvSpPr>
          <p:cNvPr id="14" name="ZoneTexte 3"/>
          <p:cNvSpPr txBox="1">
            <a:spLocks noChangeArrowheads="1"/>
          </p:cNvSpPr>
          <p:nvPr/>
        </p:nvSpPr>
        <p:spPr bwMode="auto">
          <a:xfrm>
            <a:off x="49435" y="69124"/>
            <a:ext cx="6712664" cy="30777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ptos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ptos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ptos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RESULTATS DES ECHANTILLONS ANALYSES  S31 2025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99736" y="1896035"/>
            <a:ext cx="656236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050" dirty="0">
                <a:ea typeface="Calibri" panose="020F0502020204030204" pitchFamily="34" charset="0"/>
                <a:cs typeface="Calibri" panose="020F0502020204030204" pitchFamily="34" charset="0"/>
              </a:rPr>
              <a:t>Le cumul d’échantillon prélevés de S1 à S31 est de 4950 dont 2140 échantillons positifs soit un taux de positivité de 43% et un taux de prélèvement de 13%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050" dirty="0">
                <a:ea typeface="Calibri" panose="020F0502020204030204" pitchFamily="34" charset="0"/>
                <a:cs typeface="Calibri" panose="020F0502020204030204" pitchFamily="34" charset="0"/>
              </a:rPr>
              <a:t>10 provinces sur les 16 ayant notifié des cas ont envoyé des échantillons dans les différents laboratoires du pays (INRB, AMI-Labo et Laboratoire de l’Equateur);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050" dirty="0">
                <a:ea typeface="Calibri" panose="020F0502020204030204" pitchFamily="34" charset="0"/>
                <a:cs typeface="Calibri" panose="020F0502020204030204" pitchFamily="34" charset="0"/>
              </a:rPr>
              <a:t>A la S31, le nombre d’échantillon prélevés est de 25 dont 9 échantillons positifs soit un taux de positivité de 36%  et un taux de prélèvement de 1,4 %.( 25 échantillons prélevés sur le 1776 cas suspect de la S31)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050" dirty="0">
                <a:ea typeface="Calibri" panose="020F0502020204030204" pitchFamily="34" charset="0"/>
                <a:cs typeface="Calibri" panose="020F0502020204030204" pitchFamily="34" charset="0"/>
              </a:rPr>
              <a:t>L’objectif visé dans le PMSEC est de prélever au moins 50% des cas suspects de choléra</a:t>
            </a:r>
            <a:r>
              <a:rPr lang="fr-FR" sz="1200" dirty="0"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B00A993C-9E6B-ADC8-2424-EFEF4440F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130716"/>
              </p:ext>
            </p:extLst>
          </p:nvPr>
        </p:nvGraphicFramePr>
        <p:xfrm>
          <a:off x="246159" y="418347"/>
          <a:ext cx="6319215" cy="1494193"/>
        </p:xfrm>
        <a:graphic>
          <a:graphicData uri="http://schemas.openxmlformats.org/drawingml/2006/table">
            <a:tbl>
              <a:tblPr/>
              <a:tblGrid>
                <a:gridCol w="1311137">
                  <a:extLst>
                    <a:ext uri="{9D8B030D-6E8A-4147-A177-3AD203B41FA5}">
                      <a16:colId xmlns:a16="http://schemas.microsoft.com/office/drawing/2014/main" val="4273593716"/>
                    </a:ext>
                  </a:extLst>
                </a:gridCol>
                <a:gridCol w="1165256">
                  <a:extLst>
                    <a:ext uri="{9D8B030D-6E8A-4147-A177-3AD203B41FA5}">
                      <a16:colId xmlns:a16="http://schemas.microsoft.com/office/drawing/2014/main" val="412481084"/>
                    </a:ext>
                  </a:extLst>
                </a:gridCol>
                <a:gridCol w="1055825">
                  <a:extLst>
                    <a:ext uri="{9D8B030D-6E8A-4147-A177-3AD203B41FA5}">
                      <a16:colId xmlns:a16="http://schemas.microsoft.com/office/drawing/2014/main" val="1398586590"/>
                    </a:ext>
                  </a:extLst>
                </a:gridCol>
                <a:gridCol w="818027">
                  <a:extLst>
                    <a:ext uri="{9D8B030D-6E8A-4147-A177-3AD203B41FA5}">
                      <a16:colId xmlns:a16="http://schemas.microsoft.com/office/drawing/2014/main" val="3810250128"/>
                    </a:ext>
                  </a:extLst>
                </a:gridCol>
                <a:gridCol w="944730">
                  <a:extLst>
                    <a:ext uri="{9D8B030D-6E8A-4147-A177-3AD203B41FA5}">
                      <a16:colId xmlns:a16="http://schemas.microsoft.com/office/drawing/2014/main" val="1058111836"/>
                    </a:ext>
                  </a:extLst>
                </a:gridCol>
                <a:gridCol w="1024240">
                  <a:extLst>
                    <a:ext uri="{9D8B030D-6E8A-4147-A177-3AD203B41FA5}">
                      <a16:colId xmlns:a16="http://schemas.microsoft.com/office/drawing/2014/main" val="1855427504"/>
                    </a:ext>
                  </a:extLst>
                </a:gridCol>
              </a:tblGrid>
              <a:tr h="5195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fr-C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PROVINCES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fr-C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fr-C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Nombre</a:t>
                      </a:r>
                      <a:br>
                        <a:rPr lang="fr-C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fr-C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d'échantillons</a:t>
                      </a:r>
                      <a:br>
                        <a:rPr lang="fr-C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fr-C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analysés par la culture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fr-C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Positif</a:t>
                      </a:r>
                      <a:br>
                        <a:rPr lang="fr-C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fr-C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 V.C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fr-C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Taux de</a:t>
                      </a:r>
                      <a:br>
                        <a:rPr lang="fr-C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fr-C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positivité</a:t>
                      </a:r>
                      <a:br>
                        <a:rPr lang="fr-C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fr-C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(%)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fr-CH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LABO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865505"/>
                  </a:ext>
                </a:extLst>
              </a:tr>
              <a:tr h="172911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NORD KIVU</a:t>
                      </a:r>
                      <a:endParaRPr lang="fr-CH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fr-CH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Goma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fr-CH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fr-CH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fr-CH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77,78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AMILABO GOMA</a:t>
                      </a:r>
                      <a:endParaRPr lang="fr-CH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2228692"/>
                  </a:ext>
                </a:extLst>
              </a:tr>
              <a:tr h="138255">
                <a:tc vMerge="1">
                  <a:txBody>
                    <a:bodyPr/>
                    <a:lstStyle/>
                    <a:p>
                      <a:pPr algn="l" fontAlgn="ctr"/>
                      <a:endParaRPr lang="fr-CH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fr-CH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Karisimbi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fr-CH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fr-CH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fr-CH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CH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7725997"/>
                  </a:ext>
                </a:extLst>
              </a:tr>
              <a:tr h="126429">
                <a:tc vMerge="1">
                  <a:txBody>
                    <a:bodyPr/>
                    <a:lstStyle/>
                    <a:p>
                      <a:pPr algn="l" fontAlgn="ctr"/>
                      <a:endParaRPr lang="fr-CH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fr-CH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Kirotshe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fr-CH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fr-CH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fr-CH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CH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0322105"/>
                  </a:ext>
                </a:extLst>
              </a:tr>
              <a:tr h="126429"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fr-CH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Nyiragongo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fr-CH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fr-CH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fr-CH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16,67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576917"/>
                  </a:ext>
                </a:extLst>
              </a:tr>
              <a:tr h="201142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TOTAL</a:t>
                      </a:r>
                      <a:endParaRPr lang="fr-CH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CH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fr-CH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fr-CH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fr-CH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endParaRPr lang="fr-CH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86306"/>
                  </a:ext>
                </a:extLst>
              </a:tr>
            </a:tbl>
          </a:graphicData>
        </a:graphic>
      </p:graphicFrame>
      <p:sp>
        <p:nvSpPr>
          <p:cNvPr id="16" name="Text Box 1"/>
          <p:cNvSpPr txBox="1"/>
          <p:nvPr/>
        </p:nvSpPr>
        <p:spPr>
          <a:xfrm>
            <a:off x="0" y="3355582"/>
            <a:ext cx="3509870" cy="6550418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marR="0" lvl="0" indent="-22860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defRPr/>
            </a:pPr>
            <a:r>
              <a:rPr lang="fr-FR" sz="1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Coordination</a:t>
            </a:r>
            <a:endParaRPr lang="en-US" sz="1000" dirty="0"/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Présentation hebdomadaire de la situation de choléra au cabinet du Ministre de la Santé Publique Hygiène et Prévoyance Sociale, à la coordination stratégique de lutte contre le choléra et le </a:t>
            </a:r>
            <a:r>
              <a:rPr lang="fr-FR" sz="1000" dirty="0" err="1"/>
              <a:t>Mpox</a:t>
            </a:r>
            <a:r>
              <a:rPr lang="fr-FR" sz="1000" dirty="0"/>
              <a:t> ;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Tenue de réunion préparatoire en vue de la visite du DG de CDC </a:t>
            </a:r>
            <a:r>
              <a:rPr lang="fr-FR" sz="1000" dirty="0" err="1"/>
              <a:t>Africa</a:t>
            </a:r>
            <a:r>
              <a:rPr lang="fr-FR" sz="1000" dirty="0"/>
              <a:t>  ;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Participation hebdomadaire à la réunion du CNC et de surveillance ;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Tenue des réunions hebdomadaires de coordination et des différents piliers ;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Préparatif de la vaccination réactive dans les 11 ZS ciblées de la DPS Kinshasa.</a:t>
            </a:r>
            <a:endParaRPr lang="fr-FR" sz="1000" dirty="0"/>
          </a:p>
          <a:p>
            <a:pPr marL="228600" indent="-228600" algn="just">
              <a:buAutoNum type="arabicPeriod" startAt="2"/>
            </a:pPr>
            <a:r>
              <a:rPr lang="fr-FR" sz="1000" b="1" dirty="0"/>
              <a:t>Des opérations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Cartographie des sites d’implémentation des CTC avec la DPS Kinshasa ;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Cartographie des orphelinats et hospices des vieillards pour la sensibilisation ;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Collecte des rapports mensuels de tous les piliers ;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Identification des besoins en intrants au CTC, CHUR et à la DPS Kinshasa ;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Préparation du déploiement des EIR pour accompagner la DPS Kinshasa. </a:t>
            </a:r>
          </a:p>
          <a:p>
            <a:pPr algn="just">
              <a:lnSpc>
                <a:spcPct val="107000"/>
              </a:lnSpc>
              <a:defRPr/>
            </a:pPr>
            <a:r>
              <a:rPr lang="fr-FR" sz="1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 3.  Surveillance </a:t>
            </a:r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Investigation de 111 cas : 42 </a:t>
            </a:r>
            <a:r>
              <a:rPr lang="fr-FR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Lukolela</a:t>
            </a: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, 2 </a:t>
            </a:r>
            <a:r>
              <a:rPr lang="fr-FR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Lolango-Mampoko</a:t>
            </a: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, 9 Mbandaka, 14 </a:t>
            </a:r>
            <a:r>
              <a:rPr lang="fr-FR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Lil.Bobangi</a:t>
            </a: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 , 3 </a:t>
            </a:r>
            <a:r>
              <a:rPr lang="fr-FR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Bolenge</a:t>
            </a: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, 4 </a:t>
            </a:r>
            <a:r>
              <a:rPr lang="fr-FR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Wangata</a:t>
            </a: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, 21 </a:t>
            </a:r>
            <a:r>
              <a:rPr lang="fr-FR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Mankanza</a:t>
            </a: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 et 16 </a:t>
            </a:r>
            <a:r>
              <a:rPr lang="fr-FR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Irebu</a:t>
            </a: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 dans la province de l’Equateur 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Formation sur l’utilisation des TDR choléra dans 10 ZS de la ville province de Kinshasa 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Poursuite des investigations dans les ZS en épidémies.</a:t>
            </a:r>
          </a:p>
          <a:p>
            <a:pPr algn="just"/>
            <a:r>
              <a:rPr lang="fr-FR" sz="1000" b="1" dirty="0"/>
              <a:t>4. Labo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en-US" sz="1000" dirty="0">
                <a:cs typeface="Arial" panose="020B0604020202020204" pitchFamily="34" charset="0"/>
                <a:sym typeface="+mn-ea"/>
              </a:rPr>
              <a:t>Prélèvement systématique des échantillons chez les personnes suspectes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en-US" sz="1000" dirty="0">
                <a:cs typeface="Arial" panose="020B0604020202020204" pitchFamily="34" charset="0"/>
                <a:sym typeface="+mn-ea"/>
              </a:rPr>
              <a:t>Acheminement des échantillons vers le Laboratoire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en-US" sz="1000" dirty="0">
                <a:cs typeface="Arial" panose="020B0604020202020204" pitchFamily="34" charset="0"/>
                <a:sym typeface="+mn-ea"/>
              </a:rPr>
              <a:t>Rendu des résultats des échantillons analysés.</a:t>
            </a:r>
          </a:p>
          <a:p>
            <a:pPr lvl="0" algn="just"/>
            <a:r>
              <a:rPr lang="fr-FR" sz="1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5. Planification</a:t>
            </a:r>
            <a:endParaRPr lang="fr-FR" sz="1000" dirty="0"/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Micro planification dans les provinces nouvellement affectées (Mai-</a:t>
            </a:r>
            <a:r>
              <a:rPr lang="fr-FR" sz="1000" dirty="0" err="1"/>
              <a:t>Ndombe</a:t>
            </a:r>
            <a:r>
              <a:rPr lang="fr-FR" sz="1000" dirty="0"/>
              <a:t>, Equateur, </a:t>
            </a:r>
            <a:r>
              <a:rPr lang="fr-FR" sz="1000" dirty="0" err="1"/>
              <a:t>Mongala</a:t>
            </a:r>
            <a:r>
              <a:rPr lang="fr-FR" sz="1000" dirty="0"/>
              <a:t>, Lomami, Kwilu et Kongo-Central);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Elaboration du SITREP journalier sur la situation épidémiologique de la semaine 31.</a:t>
            </a:r>
          </a:p>
          <a:p>
            <a:pPr lvl="0" algn="just"/>
            <a:endParaRPr lang="fr-FR" sz="1000" dirty="0"/>
          </a:p>
          <a:p>
            <a:pPr algn="just"/>
            <a:endParaRPr lang="fr-FR" sz="1000" dirty="0">
              <a:solidFill>
                <a:srgbClr val="C00000"/>
              </a:solidFill>
            </a:endParaRPr>
          </a:p>
          <a:p>
            <a:pPr marL="0" lvl="1" algn="just"/>
            <a:endParaRPr lang="fr-FR" sz="1000" dirty="0"/>
          </a:p>
          <a:p>
            <a:pPr marL="0" lvl="1" algn="just"/>
            <a:endParaRPr lang="fr-FR" sz="1000" dirty="0">
              <a:solidFill>
                <a:srgbClr val="FF0000"/>
              </a:solidFill>
            </a:endParaRPr>
          </a:p>
          <a:p>
            <a:endParaRPr lang="en-US" sz="1000" dirty="0"/>
          </a:p>
        </p:txBody>
      </p:sp>
      <p:sp>
        <p:nvSpPr>
          <p:cNvPr id="17" name="Rectangle 16"/>
          <p:cNvSpPr/>
          <p:nvPr/>
        </p:nvSpPr>
        <p:spPr>
          <a:xfrm>
            <a:off x="3474247" y="3350391"/>
            <a:ext cx="3287852" cy="6550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fr-FR" sz="1000" b="1" dirty="0">
                <a:solidFill>
                  <a:prstClr val="black"/>
                </a:solidFill>
              </a:rPr>
              <a:t>6. PCI-Wash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>
                <a:solidFill>
                  <a:prstClr val="black"/>
                </a:solidFill>
              </a:rPr>
              <a:t>Quadrillage avec 50 Equipes dans les ZS de Kalemie et </a:t>
            </a:r>
            <a:r>
              <a:rPr lang="fr-FR" sz="1000" dirty="0" err="1">
                <a:solidFill>
                  <a:prstClr val="black"/>
                </a:solidFill>
              </a:rPr>
              <a:t>Nyemba</a:t>
            </a:r>
            <a:r>
              <a:rPr lang="fr-FR" sz="1000" dirty="0">
                <a:solidFill>
                  <a:prstClr val="black"/>
                </a:solidFill>
              </a:rPr>
              <a:t> pour la distribution des SRO ;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>
                <a:solidFill>
                  <a:prstClr val="black"/>
                </a:solidFill>
              </a:rPr>
              <a:t>Installation de 11 PSRO  dans les  2 ZS de la ville Kalemie;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>
                <a:solidFill>
                  <a:prstClr val="black"/>
                </a:solidFill>
              </a:rPr>
              <a:t>Poursuite des activités ciblés communautaire (CATI) dans les DPS  Nord Kivu, Sud Kivu, Tanganyika ;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>
                <a:solidFill>
                  <a:prstClr val="black"/>
                </a:solidFill>
              </a:rPr>
              <a:t>Renforcement de capacité de 9 équipes des brigades de ZS de la DPS Kinshasa et sur le PCI WASH;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>
                <a:solidFill>
                  <a:prstClr val="black"/>
                </a:solidFill>
              </a:rPr>
              <a:t>Appui à la DPS Equateur sur l’évaluation des analyses chimiques et microbiologiques de l’eau potable à la prison central de Mbandaka (appui OMS, Oxfam, </a:t>
            </a:r>
            <a:r>
              <a:rPr lang="fr-FR" sz="1000" dirty="0" err="1">
                <a:solidFill>
                  <a:prstClr val="black"/>
                </a:solidFill>
              </a:rPr>
              <a:t>Icap</a:t>
            </a:r>
            <a:r>
              <a:rPr lang="fr-FR" sz="1000" dirty="0">
                <a:solidFill>
                  <a:prstClr val="black"/>
                </a:solidFill>
              </a:rPr>
              <a:t>…);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Fonctionnalité de deux sites de potabilisation de l’eau avec l’appui de l’UNICEF via la CRRDC dans le Tanganyika.</a:t>
            </a:r>
            <a:endParaRPr lang="fr-FR" sz="1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fr-FR" sz="1000" b="1" kern="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7. PEC Holistique 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>
                <a:solidFill>
                  <a:prstClr val="black"/>
                </a:solidFill>
              </a:rPr>
              <a:t>Poursuite de la PEC dans les différents CTC (OMS, UNICEF, MSF).</a:t>
            </a:r>
            <a:endParaRPr lang="en-US" sz="1000" b="1" dirty="0">
              <a:solidFill>
                <a:schemeClr val="tx1"/>
              </a:solidFill>
            </a:endParaRPr>
          </a:p>
          <a:p>
            <a:pPr algn="just"/>
            <a:r>
              <a:rPr lang="en-US" sz="1000" b="1" dirty="0">
                <a:solidFill>
                  <a:schemeClr val="tx1"/>
                </a:solidFill>
              </a:rPr>
              <a:t>8. </a:t>
            </a:r>
            <a:r>
              <a:rPr lang="fr-FR" sz="1000" b="1" dirty="0">
                <a:solidFill>
                  <a:schemeClr val="tx1"/>
                </a:solidFill>
              </a:rPr>
              <a:t>Logistique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endParaRPr lang="fr-FR" sz="10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>
                <a:solidFill>
                  <a:schemeClr val="tx1"/>
                </a:solidFill>
              </a:rPr>
              <a:t>Déploiement des intrants dans les différentes provinces qui sont entrées en épidémies par le SGI choléra (Maï-</a:t>
            </a:r>
            <a:r>
              <a:rPr lang="fr-FR" sz="1000" dirty="0" err="1">
                <a:solidFill>
                  <a:schemeClr val="tx1"/>
                </a:solidFill>
              </a:rPr>
              <a:t>Ndombe</a:t>
            </a:r>
            <a:r>
              <a:rPr lang="fr-FR" sz="1000" dirty="0">
                <a:solidFill>
                  <a:schemeClr val="tx1"/>
                </a:solidFill>
              </a:rPr>
              <a:t>, Equateur, Mongala, Kongo-Central, Kwilu) 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>
                <a:solidFill>
                  <a:schemeClr val="tx1"/>
                </a:solidFill>
              </a:rPr>
              <a:t>Evaluation des besoins en intrants et médicaments;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Livraisons des intrants de Labo dans les ZS </a:t>
            </a:r>
            <a:r>
              <a:rPr lang="fr-FR" sz="1000" kern="100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Maluku</a:t>
            </a:r>
            <a:r>
              <a:rPr lang="fr-FR" sz="1000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1 et </a:t>
            </a:r>
            <a:r>
              <a:rPr lang="fr-FR" sz="1000" kern="100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Ngiri-Ngiri</a:t>
            </a:r>
            <a:r>
              <a:rPr lang="fr-FR" sz="1000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Dotation par le Directeur régional de l’OMS des intrants au CTC </a:t>
            </a:r>
            <a:r>
              <a:rPr lang="fr-FR" sz="1000" kern="100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Ngiri</a:t>
            </a:r>
            <a:r>
              <a:rPr lang="fr-FR" sz="1000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000" kern="100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Ngiri</a:t>
            </a:r>
            <a:r>
              <a:rPr lang="fr-FR" sz="1000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Dotation des intrants au CTC CHUR (Ex Mama </a:t>
            </a:r>
            <a:r>
              <a:rPr lang="fr-FR" sz="1000" kern="100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Yemo</a:t>
            </a:r>
            <a:r>
              <a:rPr lang="fr-FR" sz="1000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par le SGI-Choléra.</a:t>
            </a:r>
          </a:p>
          <a:p>
            <a:r>
              <a:rPr lang="fr-FR" sz="1000" b="1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9. CREC</a:t>
            </a:r>
            <a:endParaRPr lang="fr-FR" sz="1000" dirty="0">
              <a:solidFill>
                <a:schemeClr val="tx1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>
                <a:solidFill>
                  <a:schemeClr val="tx1"/>
                </a:solidFill>
              </a:rPr>
              <a:t>Diffusion des messages de sensibilisation à la radio Okapi , BOSOLO TV, RTVS1, RTNC, Télé 50 et </a:t>
            </a:r>
            <a:r>
              <a:rPr lang="fr-FR" sz="1000" dirty="0" err="1">
                <a:solidFill>
                  <a:schemeClr val="tx1"/>
                </a:solidFill>
              </a:rPr>
              <a:t>B-One</a:t>
            </a:r>
            <a:r>
              <a:rPr lang="fr-FR" sz="1000" dirty="0">
                <a:solidFill>
                  <a:schemeClr val="tx1"/>
                </a:solidFill>
              </a:rPr>
              <a:t> TV ;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>
                <a:solidFill>
                  <a:schemeClr val="tx1"/>
                </a:solidFill>
              </a:rPr>
              <a:t>Appui aux provinces sur la vulgarisation des activités de santé publique en lien avec le choléra ;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>
                <a:solidFill>
                  <a:schemeClr val="tx1"/>
                </a:solidFill>
              </a:rPr>
              <a:t>Sensibilisation de la population sur les mesures d’hygiènes ; 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>
                <a:solidFill>
                  <a:schemeClr val="tx1"/>
                </a:solidFill>
              </a:rPr>
              <a:t>Diffusion du spot en Lingala et Français dans 32 radios au niveau des différents marchés de la ville de Kinshasa.</a:t>
            </a:r>
          </a:p>
          <a:p>
            <a:pPr algn="just"/>
            <a:r>
              <a:rPr lang="fr-FR" sz="1000" b="1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10. Vaccination </a:t>
            </a:r>
            <a:endParaRPr lang="fr-FR" sz="1000" dirty="0">
              <a:solidFill>
                <a:schemeClr val="tx1"/>
              </a:solidFill>
            </a:endParaRPr>
          </a:p>
          <a:p>
            <a:pPr algn="just" fontAlgn="b">
              <a:buFont typeface="Wingdings" panose="05000000000000000000" pitchFamily="2" charset="2"/>
              <a:buChar char="§"/>
              <a:defRPr/>
            </a:pPr>
            <a:r>
              <a:rPr lang="fr-FR" sz="1000" dirty="0">
                <a:solidFill>
                  <a:schemeClr val="tx1"/>
                </a:solidFill>
                <a:cs typeface="Times New Roman" panose="02020603050405020304" pitchFamily="18" charset="0"/>
              </a:rPr>
              <a:t>Préparatifs de la vaccination réactive dans  11 ZS de  Kinshasa.  </a:t>
            </a:r>
            <a:endParaRPr lang="fr-FR" altLang="en-US" sz="1000" dirty="0">
              <a:solidFill>
                <a:schemeClr val="tx1"/>
              </a:solidFill>
              <a:ea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9689" y="3093949"/>
            <a:ext cx="3536951" cy="306699"/>
          </a:xfrm>
          <a:prstGeom prst="rect">
            <a:avLst/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altLang="en-US" sz="1400" b="1" dirty="0"/>
              <a:t> Action des réponses</a:t>
            </a:r>
          </a:p>
        </p:txBody>
      </p:sp>
    </p:spTree>
    <p:extLst>
      <p:ext uri="{BB962C8B-B14F-4D97-AF65-F5344CB8AC3E}">
        <p14:creationId xmlns:p14="http://schemas.microsoft.com/office/powerpoint/2010/main" val="2521824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5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97580" y="131378"/>
            <a:ext cx="3253739" cy="293745"/>
          </a:xfrm>
          <a:prstGeom prst="rect">
            <a:avLst/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altLang="en-US" sz="1400" b="1" dirty="0"/>
              <a:t>Recommandations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19294" y="485382"/>
            <a:ext cx="330970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Faible motivation des acteurs sur terrain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Faible réalisation des investigations de qualité dans les ZS en épidémie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Faible proportion des Service EHA, BH et RECO formés dans le quadrillage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Insuffisance en intrants et équipements PCI dans les ZS nouvellement touchées;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Faible mobilisation sociale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Insuffisance de PTRO dans les différentes ZS en épidémie;</a:t>
            </a:r>
            <a:endParaRPr lang="en-US" sz="1000" dirty="0">
              <a:cs typeface="Calibri" panose="020F050202020403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cs typeface="Calibri" panose="020F0502020204030204" pitchFamily="34" charset="0"/>
              </a:rPr>
              <a:t>Manque de PEC nutritionnelle dans certains CTC ;</a:t>
            </a:r>
            <a:endParaRPr lang="fr-FR" sz="1000" dirty="0"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cs typeface="Calibri" panose="020F0502020204030204" pitchFamily="34" charset="0"/>
              </a:rPr>
              <a:t>Faible utilisation des données en  ligne pour orienter les activités de riposte dans les DPS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cs typeface="Calibri" panose="020F0502020204030204" pitchFamily="34" charset="0"/>
              </a:rPr>
              <a:t>Faible appui aux coordinations provinciales SGI-choléra pour la mise en œuvre des activités de riposte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cs typeface="Calibri" panose="020F0502020204030204" pitchFamily="34" charset="0"/>
              </a:rPr>
              <a:t>Faible couverture en laboratoire de niveau P2 pour réaliser la culture de PCR allongeant le délai de la confirmation biologique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cs typeface="Calibri" panose="020F0502020204030204" pitchFamily="34" charset="0"/>
              </a:rPr>
              <a:t>Rupture en TDR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cs typeface="Calibri" panose="020F0502020204030204" pitchFamily="34" charset="0"/>
              </a:rPr>
              <a:t>Pas de financement des provinces à risque potentiel pour : renforcer la surveillance, mettre à disposition les TDR et les kits choléra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3370655" y="473320"/>
            <a:ext cx="346817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Améliorer la motivation des acteurs sur terrain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Renforcer les investigations de qualité dans les ZS en épidémie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Renforcer les services EHA, BH et RECO formés dans le quadrillage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Doter les ZS nouvellement touchées en intrants et équipements PCI;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Renforcer la mobilisation sociale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Augmenter les nombres des PTRO dans différentes ZS en épidémie ;</a:t>
            </a:r>
            <a:endParaRPr lang="en-US" sz="1000" dirty="0">
              <a:cs typeface="Calibri" panose="020F050202020403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cs typeface="Calibri" panose="020F0502020204030204" pitchFamily="34" charset="0"/>
              </a:rPr>
              <a:t>Appuyer la PEC nutritionnelle dans certains CTC ;</a:t>
            </a:r>
            <a:endParaRPr lang="fr-FR" sz="1000" dirty="0"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cs typeface="Calibri" panose="020F0502020204030204" pitchFamily="34" charset="0"/>
              </a:rPr>
              <a:t>Faire de plaidoyer  pour installer des bases des données en lignes dans les provinces nouvellement touchées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cs typeface="Calibri" panose="020F0502020204030204" pitchFamily="34" charset="0"/>
              </a:rPr>
              <a:t>Faire le plaidoyer pour appuyer les  coordinations provinciales SGI-choléra dans leurs des activités de riposte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cs typeface="Calibri" panose="020F0502020204030204" pitchFamily="34" charset="0"/>
              </a:rPr>
              <a:t>Augmenter la couverture en laboratoire de niveau P2 pour confirmation biologique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cs typeface="Calibri" panose="020F0502020204030204" pitchFamily="34" charset="0"/>
              </a:rPr>
              <a:t>Approvisionner le ZS en TDR ;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9294" y="128487"/>
            <a:ext cx="3248746" cy="296636"/>
          </a:xfrm>
          <a:prstGeom prst="rect">
            <a:avLst/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altLang="en-US" sz="1400" b="1" dirty="0"/>
              <a:t>Défis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9456" y="3975319"/>
            <a:ext cx="3049381" cy="229675"/>
          </a:xfrm>
          <a:prstGeom prst="rect">
            <a:avLst/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altLang="en-US" sz="1400" b="1" dirty="0"/>
              <a:t>Photos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49456" y="6023910"/>
            <a:ext cx="2248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/>
              <a:t>Séance de travail d’harmonisation de la base des données ( LL)de la ZS ALunguli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351301" y="6058834"/>
            <a:ext cx="2226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/>
              <a:t> Briefing de la DPS Maniema sur le fonctionnement du SGI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1156769" y="8485065"/>
            <a:ext cx="45444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/>
              <a:t>sensibilisation de la population des ZS  touchées par le choléra dans la ville de Kinshasa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4484860" y="6009878"/>
            <a:ext cx="2123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/>
              <a:t>Désinfection des bateaux au port de Mai-</a:t>
            </a:r>
            <a:r>
              <a:rPr lang="fr-FR" sz="900" b="1" dirty="0" err="1"/>
              <a:t>Ndombe</a:t>
            </a:r>
            <a:endParaRPr lang="fr-FR" sz="900" b="1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21" y="4488024"/>
            <a:ext cx="1812294" cy="135922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050" y="4477123"/>
            <a:ext cx="1798810" cy="134910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9169" y="4461587"/>
            <a:ext cx="1765469" cy="1324102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09"/>
          <a:stretch/>
        </p:blipFill>
        <p:spPr>
          <a:xfrm>
            <a:off x="459421" y="6491542"/>
            <a:ext cx="1741689" cy="1883150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97"/>
          <a:stretch/>
        </p:blipFill>
        <p:spPr>
          <a:xfrm>
            <a:off x="2657101" y="6466901"/>
            <a:ext cx="1733781" cy="1921107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44"/>
          <a:stretch/>
        </p:blipFill>
        <p:spPr>
          <a:xfrm>
            <a:off x="4698929" y="6423939"/>
            <a:ext cx="1687584" cy="188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036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1"/>
          <p:cNvGrpSpPr/>
          <p:nvPr/>
        </p:nvGrpSpPr>
        <p:grpSpPr bwMode="auto">
          <a:xfrm>
            <a:off x="184818" y="188007"/>
            <a:ext cx="6464300" cy="5806441"/>
            <a:chOff x="3474" y="565"/>
            <a:chExt cx="60326" cy="59139"/>
          </a:xfrm>
        </p:grpSpPr>
        <p:sp>
          <p:nvSpPr>
            <p:cNvPr id="7" name="Rectangle 145"/>
            <p:cNvSpPr>
              <a:spLocks noChangeArrowheads="1"/>
            </p:cNvSpPr>
            <p:nvPr/>
          </p:nvSpPr>
          <p:spPr bwMode="auto">
            <a:xfrm>
              <a:off x="3474" y="565"/>
              <a:ext cx="60326" cy="59139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/>
            <a:lstStyle/>
            <a:p>
              <a:endParaRPr lang="en-US"/>
            </a:p>
          </p:txBody>
        </p:sp>
        <p:sp>
          <p:nvSpPr>
            <p:cNvPr id="8" name="Text Box 2"/>
            <p:cNvSpPr txBox="1">
              <a:spLocks noChangeArrowheads="1"/>
            </p:cNvSpPr>
            <p:nvPr/>
          </p:nvSpPr>
          <p:spPr bwMode="auto">
            <a:xfrm>
              <a:off x="5589" y="4410"/>
              <a:ext cx="56237" cy="52570"/>
            </a:xfrm>
            <a:prstGeom prst="rect">
              <a:avLst/>
            </a:prstGeom>
            <a:noFill/>
            <a:ln w="38100">
              <a:solidFill>
                <a:srgbClr val="FFFFFF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100" b="1" dirty="0">
                  <a:solidFill>
                    <a:srgbClr val="FFFFFF"/>
                  </a:solidFill>
                  <a:latin typeface="Calibri" panose="020F0502020204030204" pitchFamily="34" charset="0"/>
                </a:rPr>
                <a:t>Pour </a:t>
              </a:r>
              <a:r>
                <a:rPr lang="en-US" altLang="en-US" sz="1100" b="1" dirty="0" err="1">
                  <a:solidFill>
                    <a:srgbClr val="FFFFFF"/>
                  </a:solidFill>
                  <a:latin typeface="Calibri" panose="020F0502020204030204" pitchFamily="34" charset="0"/>
                </a:rPr>
                <a:t>toute</a:t>
              </a:r>
              <a:r>
                <a:rPr lang="en-US" altLang="en-US" sz="1100" b="1" dirty="0">
                  <a:solidFill>
                    <a:srgbClr val="FFFFFF"/>
                  </a:solidFill>
                  <a:latin typeface="Calibri" panose="020F0502020204030204" pitchFamily="34" charset="0"/>
                </a:rPr>
                <a:t> information </a:t>
              </a:r>
              <a:r>
                <a:rPr lang="en-US" altLang="en-US" sz="1100" b="1" dirty="0" err="1">
                  <a:solidFill>
                    <a:srgbClr val="FFFFFF"/>
                  </a:solidFill>
                  <a:latin typeface="Calibri" panose="020F0502020204030204" pitchFamily="34" charset="0"/>
                </a:rPr>
                <a:t>supplémentaire</a:t>
              </a:r>
              <a:r>
                <a:rPr lang="en-US" altLang="en-US" sz="1100" b="1" dirty="0">
                  <a:solidFill>
                    <a:srgbClr val="FFFFFF"/>
                  </a:solidFill>
                  <a:latin typeface="Calibri" panose="020F0502020204030204" pitchFamily="34" charset="0"/>
                </a:rPr>
                <a:t>, </a:t>
              </a:r>
              <a:r>
                <a:rPr lang="en-US" altLang="en-US" sz="1100" b="1" dirty="0" err="1">
                  <a:solidFill>
                    <a:srgbClr val="FFFFFF"/>
                  </a:solidFill>
                  <a:latin typeface="Calibri" panose="020F0502020204030204" pitchFamily="34" charset="0"/>
                </a:rPr>
                <a:t>veuillez</a:t>
              </a:r>
              <a:r>
                <a:rPr lang="en-US" altLang="en-US" sz="1100" b="1" dirty="0">
                  <a:solidFill>
                    <a:srgbClr val="FFFFFF"/>
                  </a:solidFill>
                  <a:latin typeface="Calibri" panose="020F0502020204030204" pitchFamily="34" charset="0"/>
                </a:rPr>
                <a:t> </a:t>
              </a:r>
              <a:r>
                <a:rPr lang="en-US" altLang="en-US" sz="1100" b="1" dirty="0" err="1">
                  <a:solidFill>
                    <a:srgbClr val="FFFFFF"/>
                  </a:solidFill>
                  <a:latin typeface="Calibri" panose="020F0502020204030204" pitchFamily="34" charset="0"/>
                </a:rPr>
                <a:t>contacter</a:t>
              </a:r>
              <a:r>
                <a:rPr lang="en-US" altLang="en-US" sz="1100" b="1" dirty="0">
                  <a:solidFill>
                    <a:srgbClr val="FFFFFF"/>
                  </a:solidFill>
                  <a:latin typeface="Calibri" panose="020F0502020204030204" pitchFamily="34" charset="0"/>
                </a:rPr>
                <a:t> :</a:t>
              </a: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100" b="1" dirty="0">
                  <a:solidFill>
                    <a:srgbClr val="FFC000"/>
                  </a:solidFill>
                  <a:latin typeface="Calibri" panose="020F0502020204030204" pitchFamily="34" charset="0"/>
                </a:rPr>
                <a:t>Pour </a:t>
              </a:r>
              <a:r>
                <a:rPr lang="en-US" altLang="en-US" sz="1100" b="1" dirty="0" err="1">
                  <a:solidFill>
                    <a:srgbClr val="FFC000"/>
                  </a:solidFill>
                  <a:latin typeface="Calibri" panose="020F0502020204030204" pitchFamily="34" charset="0"/>
                </a:rPr>
                <a:t>l’Institut</a:t>
              </a:r>
              <a:r>
                <a:rPr lang="en-US" altLang="en-US" sz="1100" b="1" dirty="0">
                  <a:solidFill>
                    <a:srgbClr val="FFC000"/>
                  </a:solidFill>
                  <a:latin typeface="Calibri" panose="020F0502020204030204" pitchFamily="34" charset="0"/>
                </a:rPr>
                <a:t> National de Santé </a:t>
              </a:r>
              <a:r>
                <a:rPr lang="en-US" altLang="en-US" sz="1100" b="1" dirty="0" err="1">
                  <a:solidFill>
                    <a:srgbClr val="FFC000"/>
                  </a:solidFill>
                  <a:latin typeface="Calibri" panose="020F0502020204030204" pitchFamily="34" charset="0"/>
                </a:rPr>
                <a:t>Publique</a:t>
              </a:r>
              <a:r>
                <a:rPr lang="en-US" altLang="en-US" sz="1100" b="1" dirty="0">
                  <a:solidFill>
                    <a:srgbClr val="FFC000"/>
                  </a:solidFill>
                  <a:latin typeface="Calibri" panose="020F0502020204030204" pitchFamily="34" charset="0"/>
                </a:rPr>
                <a:t> (INSP) de la RDC</a:t>
              </a: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Le </a:t>
              </a:r>
              <a:r>
                <a:rPr lang="en-US" altLang="en-US" sz="1100" dirty="0" err="1">
                  <a:solidFill>
                    <a:srgbClr val="FFFFFF"/>
                  </a:solidFill>
                  <a:latin typeface="Calibri" panose="020F0502020204030204" pitchFamily="34" charset="0"/>
                </a:rPr>
                <a:t>Directeur</a:t>
              </a: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 </a:t>
              </a:r>
              <a:r>
                <a:rPr lang="en-US" altLang="en-US" sz="1100" dirty="0" err="1">
                  <a:solidFill>
                    <a:srgbClr val="FFFFFF"/>
                  </a:solidFill>
                  <a:latin typeface="Calibri" panose="020F0502020204030204" pitchFamily="34" charset="0"/>
                </a:rPr>
                <a:t>Général</a:t>
              </a: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 de </a:t>
              </a:r>
              <a:r>
                <a:rPr lang="en-US" altLang="en-US" sz="1100" dirty="0" err="1">
                  <a:solidFill>
                    <a:srgbClr val="FFFFFF"/>
                  </a:solidFill>
                  <a:latin typeface="Calibri" panose="020F0502020204030204" pitchFamily="34" charset="0"/>
                </a:rPr>
                <a:t>l’INSP</a:t>
              </a:r>
              <a:endParaRPr lang="en-US" altLang="en-US" sz="1100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100" dirty="0" err="1">
                  <a:solidFill>
                    <a:srgbClr val="FFFFFF"/>
                  </a:solidFill>
                  <a:latin typeface="Calibri" panose="020F0502020204030204" pitchFamily="34" charset="0"/>
                </a:rPr>
                <a:t>Dr</a:t>
              </a: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 MWAMBA KAZADI </a:t>
              </a:r>
              <a:r>
                <a:rPr lang="en-US" altLang="en-US" sz="1100" dirty="0" err="1">
                  <a:solidFill>
                    <a:srgbClr val="FFFFFF"/>
                  </a:solidFill>
                  <a:latin typeface="Calibri" panose="020F0502020204030204" pitchFamily="34" charset="0"/>
                </a:rPr>
                <a:t>Dieudonné</a:t>
              </a:r>
              <a:endParaRPr lang="en-US" altLang="en-US" sz="1100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Tel. : +243 816 040 145</a:t>
              </a: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E-mail : </a:t>
              </a:r>
              <a:r>
                <a:rPr lang="en-US" altLang="en-US" sz="1100" dirty="0">
                  <a:latin typeface="Calibri" panose="020F0502020204030204" pitchFamily="34" charset="0"/>
                  <a:hlinkClick r:id="rId2"/>
                </a:rPr>
                <a:t>dieudonnemwambakazadi@gmail.com</a:t>
              </a:r>
              <a:endParaRPr lang="en-US" altLang="en-US" sz="1100" dirty="0">
                <a:latin typeface="Calibri" panose="020F0502020204030204" pitchFamily="34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100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Le </a:t>
              </a:r>
              <a:r>
                <a:rPr lang="en-US" altLang="en-US" sz="1100" dirty="0" err="1">
                  <a:solidFill>
                    <a:srgbClr val="FFFFFF"/>
                  </a:solidFill>
                  <a:latin typeface="Calibri" panose="020F0502020204030204" pitchFamily="34" charset="0"/>
                </a:rPr>
                <a:t>Coordonnateur</a:t>
              </a: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 du COUSP</a:t>
              </a: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Prof NGANDU Christian</a:t>
              </a: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100" dirty="0" err="1">
                  <a:solidFill>
                    <a:srgbClr val="FFFFFF"/>
                  </a:solidFill>
                  <a:latin typeface="Calibri" panose="020F0502020204030204" pitchFamily="34" charset="0"/>
                </a:rPr>
                <a:t>Tél</a:t>
              </a: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. : +243</a:t>
              </a:r>
              <a:r>
                <a:rPr lang="fr-FR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 </a:t>
              </a: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998</a:t>
              </a:r>
              <a:r>
                <a:rPr lang="fr-FR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 </a:t>
              </a: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091</a:t>
              </a:r>
              <a:r>
                <a:rPr lang="fr-FR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 </a:t>
              </a: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915</a:t>
              </a: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E-mail : </a:t>
              </a:r>
              <a:r>
                <a:rPr lang="en-US" altLang="en-US" sz="1100" dirty="0">
                  <a:latin typeface="Calibri" panose="020F0502020204030204" pitchFamily="34" charset="0"/>
                  <a:hlinkClick r:id="rId3"/>
                </a:rPr>
                <a:t>nganduchristian@ymail.com</a:t>
              </a:r>
              <a:endParaRPr lang="en-US" altLang="en-US" sz="1100" dirty="0">
                <a:latin typeface="Calibri" panose="020F0502020204030204" pitchFamily="34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100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100" dirty="0" err="1">
                  <a:solidFill>
                    <a:srgbClr val="FFFFFF"/>
                  </a:solidFill>
                  <a:latin typeface="Calibri" panose="020F0502020204030204" pitchFamily="34" charset="0"/>
                </a:rPr>
                <a:t>L’Incident</a:t>
              </a: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 Man</a:t>
              </a:r>
              <a:r>
                <a:rPr lang="fr-FR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a</a:t>
              </a: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ger SGI / </a:t>
              </a:r>
              <a:r>
                <a:rPr lang="fr-FR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Choléra</a:t>
              </a: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 </a:t>
              </a: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Dr  </a:t>
              </a:r>
              <a:r>
                <a:rPr lang="fr-FR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Didier GASIAGWA</a:t>
              </a:r>
              <a:endParaRPr lang="en-US" altLang="en-US" sz="1100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100" dirty="0" err="1">
                  <a:solidFill>
                    <a:srgbClr val="FFFFFF"/>
                  </a:solidFill>
                  <a:latin typeface="Calibri" panose="020F0502020204030204" pitchFamily="34" charset="0"/>
                </a:rPr>
                <a:t>Tél</a:t>
              </a: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. +</a:t>
              </a:r>
              <a:r>
                <a:rPr lang="en-US" altLang="en-US" sz="1100" dirty="0">
                  <a:latin typeface="Calibri" panose="020F0502020204030204" pitchFamily="34" charset="0"/>
                </a:rPr>
                <a:t> </a:t>
              </a: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243</a:t>
              </a:r>
              <a:r>
                <a:rPr lang="fr-FR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 816 061 975</a:t>
              </a:r>
              <a:endParaRPr lang="en-US" altLang="en-US" sz="1100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E-mail : </a:t>
              </a:r>
              <a:r>
                <a:rPr lang="fr-FR" altLang="en-US" sz="1100" dirty="0">
                  <a:solidFill>
                    <a:srgbClr val="FFFFFF"/>
                  </a:solidFill>
                  <a:latin typeface="Calibri" panose="020F0502020204030204" pitchFamily="34" charset="0"/>
                  <a:hlinkClick r:id="rId4"/>
                </a:rPr>
                <a:t>didier.gasigwa@outlook.com</a:t>
              </a:r>
              <a:endParaRPr lang="fr-FR" altLang="en-US" sz="1100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altLang="en-US" sz="1100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L’Incident Manager Adjointe </a:t>
              </a: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EPI MUTOMBO TINDA Anny</a:t>
              </a: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Tél. +243 825 936 662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en-US" sz="1100" dirty="0">
                  <a:solidFill>
                    <a:srgbClr val="FFFFFF"/>
                  </a:solidFill>
                  <a:latin typeface="Calibri" panose="020F0502020204030204" pitchFamily="34" charset="0"/>
                </a:rPr>
                <a:t>E-mail : anniemutombo7@gmail.com</a:t>
              </a:r>
              <a:endParaRPr lang="en-US" altLang="en-US" sz="1100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100" b="1" dirty="0">
                <a:solidFill>
                  <a:srgbClr val="FFC000"/>
                </a:solidFill>
                <a:latin typeface="Calibri" panose="020F0502020204030204" pitchFamily="34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900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4358</TotalTime>
  <Words>1868</Words>
  <Application>Microsoft Office PowerPoint</Application>
  <PresentationFormat>Format A4 (210 x 297 mm)</PresentationFormat>
  <Paragraphs>413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Windows User</dc:creator>
  <cp:lastModifiedBy>Ruben KABULO</cp:lastModifiedBy>
  <cp:revision>885</cp:revision>
  <dcterms:created xsi:type="dcterms:W3CDTF">2024-09-12T16:16:00Z</dcterms:created>
  <dcterms:modified xsi:type="dcterms:W3CDTF">2025-08-13T17:15:36Z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41B8B3FD2C424AC4870CAB540679F99E_13</vt:lpwstr>
  </property>
  <property fmtid="{D5CDD505-2E9C-101B-9397-08002B2CF9AE}" pid="3" name="KSOProductBuildVer">
    <vt:lpwstr>1036-12.2.0.21546</vt:lpwstr>
  </property>
</Properties>
</file>