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6"/>
  </p:notesMasterIdLst>
  <p:sldIdLst>
    <p:sldId id="256" r:id="rId2"/>
    <p:sldId id="259" r:id="rId3"/>
    <p:sldId id="257" r:id="rId4"/>
    <p:sldId id="258" r:id="rId5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069"/>
    <a:srgbClr val="FFCCCC"/>
    <a:srgbClr val="F8D3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0" autoAdjust="0"/>
    <p:restoredTop sz="90452" autoAdjust="0"/>
  </p:normalViewPr>
  <p:slideViewPr>
    <p:cSldViewPr snapToGrid="0">
      <p:cViewPr>
        <p:scale>
          <a:sx n="118" d="100"/>
          <a:sy n="118" d="100"/>
        </p:scale>
        <p:origin x="512" y="-16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9F0D6-C6EB-4D6B-9168-C3832EDE9FA2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FDFCC-90B9-40BE-9BD0-D0F605F778D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2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FDFCC-90B9-40BE-9BD0-D0F605F778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91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FDFCC-90B9-40BE-9BD0-D0F605F778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81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FDFCC-90B9-40BE-9BD0-D0F605F778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48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FDFCC-90B9-40BE-9BD0-D0F605F778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51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E7C4-9D91-4EC6-9B11-EA712FD2643B}" type="datetime1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Système de Gestion d'Incident/SGI-RDC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57B92-B01A-4CA0-96DA-D5DC4CA46DF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35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030E7-E2B8-4BF6-8609-D7052EF4D9FF}" type="datetime1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Système de Gestion d'Incident/SGI-RDC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57B92-B01A-4CA0-96DA-D5DC4CA46DF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58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00903-3C37-4691-8058-219E1DFF8138}" type="datetime1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Système de Gestion d'Incident/SGI-RDC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57B92-B01A-4CA0-96DA-D5DC4CA46DF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45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CAAB-0D5A-45D5-BA60-49D75B9B5C45}" type="datetime1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Système de Gestion d'Incident/SGI-RDC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57B92-B01A-4CA0-96DA-D5DC4CA46DF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1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BCD5-A1E6-41BE-A891-C9EA20D8F873}" type="datetime1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Système de Gestion d'Incident/SGI-RDC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57B92-B01A-4CA0-96DA-D5DC4CA46DF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95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8D9E7-99E7-44EB-BD50-2AF82C430C25}" type="datetime1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Système de Gestion d'Incident/SGI-RDC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57B92-B01A-4CA0-96DA-D5DC4CA46DF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83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86F6-61C4-400A-9FE2-4CD17FC20A25}" type="datetime1">
              <a:rPr lang="en-US" smtClean="0"/>
              <a:t>5/15/2025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Système de Gestion d'Incident/SGI-RDC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57B92-B01A-4CA0-96DA-D5DC4CA46DF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05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55E2-9338-48BC-B4F1-5796C8B86256}" type="datetime1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Système de Gestion d'Incident/SGI-RDC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57B92-B01A-4CA0-96DA-D5DC4CA46DF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92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1B0-13F4-4672-9CE4-EB61AACEF7B6}" type="datetime1">
              <a:rPr lang="en-US" smtClean="0"/>
              <a:t>5/15/2025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Système de Gestion d'Incident/SGI-RDC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57B92-B01A-4CA0-96DA-D5DC4CA46DF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66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7FD7-2B9A-4429-98BF-C8350250821F}" type="datetime1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Système de Gestion d'Incident/SGI-RDC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57B92-B01A-4CA0-96DA-D5DC4CA46DF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79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9385-C596-4E39-8F59-305630A23502}" type="datetime1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Système de Gestion d'Incident/SGI-RDC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57B92-B01A-4CA0-96DA-D5DC4CA46DF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34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9D5E5-C947-4083-B5FB-B4F7523DF42F}" type="datetime1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Système de Gestion d'Incident/SGI-RDC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57B92-B01A-4CA0-96DA-D5DC4CA46DF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hyperlink" Target="http://www.capc-ca.net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dieudonne.mwamba@insp.c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Christian.ngandu@insp.c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7">
            <a:extLst>
              <a:ext uri="{FF2B5EF4-FFF2-40B4-BE49-F238E27FC236}">
                <a16:creationId xmlns:a16="http://schemas.microsoft.com/office/drawing/2014/main" id="{074ACBB5-B2D8-3FC2-FD8C-E6F369DFD9E0}"/>
              </a:ext>
            </a:extLst>
          </p:cNvPr>
          <p:cNvSpPr txBox="1"/>
          <p:nvPr/>
        </p:nvSpPr>
        <p:spPr>
          <a:xfrm>
            <a:off x="87381" y="1451318"/>
            <a:ext cx="3306147" cy="246595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182563" algn="just">
              <a:spcAft>
                <a:spcPts val="300"/>
              </a:spcAft>
              <a:buClr>
                <a:srgbClr val="0070C0"/>
              </a:buClr>
              <a:tabLst>
                <a:tab pos="176213" algn="l"/>
              </a:tabLst>
            </a:pPr>
            <a:r>
              <a:rPr lang="fr-FR" sz="900" dirty="0"/>
              <a:t>Forte pluie diluvienne avec éboulement des terrains entrainant des pertes en vies humaines (109 décès dont 49 enfants) et dégâts matériels important à Kasaba, dans la ZS de </a:t>
            </a:r>
            <a:r>
              <a:rPr lang="fr-FR" sz="900" dirty="0" err="1"/>
              <a:t>Fuzi</a:t>
            </a:r>
            <a:r>
              <a:rPr lang="fr-FR" sz="900" dirty="0"/>
              <a:t> au sud Kivu ; </a:t>
            </a:r>
          </a:p>
          <a:p>
            <a:pPr marL="182563" algn="just">
              <a:spcAft>
                <a:spcPts val="300"/>
              </a:spcAft>
              <a:buClr>
                <a:srgbClr val="0070C0"/>
              </a:buClr>
              <a:tabLst>
                <a:tab pos="176213" algn="l"/>
              </a:tabLst>
            </a:pPr>
            <a:r>
              <a:rPr lang="fr-FR" sz="900" kern="0" dirty="0">
                <a:ea typeface="Aptos"/>
              </a:rPr>
              <a:t>Kinshasa : </a:t>
            </a:r>
          </a:p>
          <a:p>
            <a:pPr marL="628650" lvl="1" indent="-171450" algn="just">
              <a:buFont typeface="Wingdings" panose="05000000000000000000" pitchFamily="2" charset="2"/>
              <a:buChar char="ü"/>
            </a:pPr>
            <a:r>
              <a:rPr lang="fr-FR" sz="850" dirty="0"/>
              <a:t>Fin du processus de délocalisation du site d’hébergement de </a:t>
            </a:r>
            <a:r>
              <a:rPr lang="fr-FR" sz="850" dirty="0" err="1"/>
              <a:t>Bandalungwa</a:t>
            </a:r>
            <a:r>
              <a:rPr lang="fr-FR" sz="850" dirty="0"/>
              <a:t> vers Kinkole ; </a:t>
            </a:r>
          </a:p>
          <a:p>
            <a:pPr marL="628650" lvl="1" indent="-171450" algn="just">
              <a:buFont typeface="Wingdings" panose="05000000000000000000" pitchFamily="2" charset="2"/>
              <a:buChar char="ü"/>
            </a:pPr>
            <a:r>
              <a:rPr lang="fr-FR" sz="850" dirty="0"/>
              <a:t> 1O sur 30 toilettes en fosse arabe (pour environ 5000 sinistrés) remplies au site de Kinkole ;</a:t>
            </a:r>
          </a:p>
          <a:p>
            <a:pPr marL="628650" lvl="1" indent="-171450" algn="just">
              <a:buFont typeface="Wingdings" panose="05000000000000000000" pitchFamily="2" charset="2"/>
              <a:buChar char="ü"/>
            </a:pPr>
            <a:r>
              <a:rPr lang="fr-FR" sz="850" dirty="0"/>
              <a:t>Décès de 2 nourrissons sinistrés (3 et 18 mois) dans un tableau de détresse respiratoire aigüe au site du stade tata Raphaël et Kinkole ;</a:t>
            </a:r>
          </a:p>
          <a:p>
            <a:pPr marL="628650" lvl="1" indent="-171450" algn="just">
              <a:buFont typeface="Wingdings" panose="05000000000000000000" pitchFamily="2" charset="2"/>
              <a:buChar char="ü"/>
            </a:pPr>
            <a:r>
              <a:rPr lang="fr-FR" sz="850" dirty="0"/>
              <a:t>PMA non équipé en matériels médicaux, outils de surveillances, Matériels et intrants PCI pour site de Kinkole ;</a:t>
            </a:r>
          </a:p>
          <a:p>
            <a:pPr marL="628650" lvl="1" indent="-171450" algn="just">
              <a:buFont typeface="Wingdings" panose="05000000000000000000" pitchFamily="2" charset="2"/>
              <a:buChar char="ü"/>
            </a:pPr>
            <a:r>
              <a:rPr lang="fr-FR" sz="850" dirty="0"/>
              <a:t>Fin de la vaccination réactive contre la rougeole dans le site de Kinkole.</a:t>
            </a:r>
          </a:p>
          <a:p>
            <a:pPr marL="182563" algn="just">
              <a:spcAft>
                <a:spcPts val="300"/>
              </a:spcAft>
              <a:buClr>
                <a:srgbClr val="0070C0"/>
              </a:buClr>
              <a:tabLst>
                <a:tab pos="176213" algn="l"/>
              </a:tabLst>
            </a:pPr>
            <a:endParaRPr lang="fr-FR" sz="900" b="1" kern="0" dirty="0">
              <a:ea typeface="Aptos"/>
            </a:endParaRPr>
          </a:p>
          <a:p>
            <a:pPr marL="182563" algn="just">
              <a:spcAft>
                <a:spcPts val="300"/>
              </a:spcAft>
              <a:buClr>
                <a:srgbClr val="0070C0"/>
              </a:buClr>
              <a:tabLst>
                <a:tab pos="176213" algn="l"/>
              </a:tabLst>
            </a:pPr>
            <a:endParaRPr lang="fr-FR" sz="900" b="1" kern="0" dirty="0">
              <a:ea typeface="Aptos"/>
            </a:endParaRPr>
          </a:p>
          <a:p>
            <a:pPr marL="182563" algn="just">
              <a:spcAft>
                <a:spcPts val="300"/>
              </a:spcAft>
              <a:buClr>
                <a:srgbClr val="0070C0"/>
              </a:buClr>
              <a:tabLst>
                <a:tab pos="176213" algn="l"/>
              </a:tabLst>
            </a:pPr>
            <a:endParaRPr lang="fr-FR" sz="900" kern="0" dirty="0">
              <a:ea typeface="Aptos"/>
            </a:endParaRPr>
          </a:p>
        </p:txBody>
      </p:sp>
      <p:sp>
        <p:nvSpPr>
          <p:cNvPr id="2718" name="Rectangle 2717"/>
          <p:cNvSpPr/>
          <p:nvPr/>
        </p:nvSpPr>
        <p:spPr>
          <a:xfrm>
            <a:off x="74450" y="776296"/>
            <a:ext cx="66806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SITREP N°0011				                                     Date de publication 15 mai 2025</a:t>
            </a:r>
            <a:endParaRPr lang="en-US" sz="900" b="1" dirty="0"/>
          </a:p>
        </p:txBody>
      </p:sp>
      <p:grpSp>
        <p:nvGrpSpPr>
          <p:cNvPr id="2720" name="Groupe 2719"/>
          <p:cNvGrpSpPr/>
          <p:nvPr/>
        </p:nvGrpSpPr>
        <p:grpSpPr>
          <a:xfrm>
            <a:off x="87382" y="964503"/>
            <a:ext cx="6667747" cy="316369"/>
            <a:chOff x="80009" y="1244516"/>
            <a:chExt cx="4374004" cy="225790"/>
          </a:xfrm>
        </p:grpSpPr>
        <p:sp>
          <p:nvSpPr>
            <p:cNvPr id="2719" name="Rectangle 2718"/>
            <p:cNvSpPr/>
            <p:nvPr/>
          </p:nvSpPr>
          <p:spPr>
            <a:xfrm>
              <a:off x="80009" y="1244516"/>
              <a:ext cx="2626320" cy="22579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D" sz="900" b="1" dirty="0"/>
                <a:t>Rapport de la situation des inondations  du 4 au 5 avril 2025 en RDC</a:t>
              </a:r>
              <a:endParaRPr lang="en-US" sz="900" b="1" dirty="0"/>
            </a:p>
          </p:txBody>
        </p:sp>
        <p:sp>
          <p:nvSpPr>
            <p:cNvPr id="992" name="Rectangle 991"/>
            <p:cNvSpPr/>
            <p:nvPr/>
          </p:nvSpPr>
          <p:spPr>
            <a:xfrm>
              <a:off x="2706329" y="1262382"/>
              <a:ext cx="1747684" cy="20728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b="1" dirty="0"/>
                <a:t>Données du 14 mai 2025 </a:t>
              </a:r>
              <a:endParaRPr lang="en-US" sz="900" b="1" dirty="0"/>
            </a:p>
          </p:txBody>
        </p:sp>
      </p:grpSp>
      <p:sp>
        <p:nvSpPr>
          <p:cNvPr id="2735" name="Rectangle à coins arrondis 2734"/>
          <p:cNvSpPr/>
          <p:nvPr/>
        </p:nvSpPr>
        <p:spPr>
          <a:xfrm>
            <a:off x="94758" y="1228724"/>
            <a:ext cx="6667746" cy="2139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Points saillants</a:t>
            </a:r>
            <a:endParaRPr lang="en-US" sz="12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947811" y="9735101"/>
            <a:ext cx="2688056" cy="88202"/>
          </a:xfrm>
        </p:spPr>
        <p:txBody>
          <a:bodyPr/>
          <a:lstStyle/>
          <a:p>
            <a:r>
              <a:rPr lang="fr-FR" sz="800" dirty="0">
                <a:solidFill>
                  <a:srgbClr val="002060"/>
                </a:solidFill>
              </a:rPr>
              <a:t>Système de Gestion des Inondations /SGI-Inondations RDC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106402" y="9325257"/>
            <a:ext cx="539166" cy="527403"/>
          </a:xfrm>
        </p:spPr>
        <p:txBody>
          <a:bodyPr/>
          <a:lstStyle/>
          <a:p>
            <a:fld id="{B6757B92-B01A-4CA0-96DA-D5DC4CA46DF6}" type="slidenum">
              <a:rPr lang="en-US" smtClean="0"/>
              <a:t>1</a:t>
            </a:fld>
            <a:endParaRPr lang="en-US" dirty="0"/>
          </a:p>
        </p:txBody>
      </p:sp>
      <p:grpSp>
        <p:nvGrpSpPr>
          <p:cNvPr id="33" name="Groupe 32"/>
          <p:cNvGrpSpPr/>
          <p:nvPr/>
        </p:nvGrpSpPr>
        <p:grpSpPr>
          <a:xfrm>
            <a:off x="74449" y="25112"/>
            <a:ext cx="6680680" cy="614862"/>
            <a:chOff x="-67702" y="0"/>
            <a:chExt cx="7548637" cy="768350"/>
          </a:xfrm>
        </p:grpSpPr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00000000-0008-0000-0000-00000A000000}"/>
                </a:ext>
              </a:extLst>
            </p:cNvPr>
            <p:cNvPicPr/>
            <p:nvPr/>
          </p:nvPicPr>
          <p:blipFill rotWithShape="1">
            <a:blip r:embed="rId3"/>
            <a:srcRect l="79794" t="16855" r="4703" b="21337"/>
            <a:stretch/>
          </p:blipFill>
          <p:spPr bwMode="auto">
            <a:xfrm>
              <a:off x="6492240" y="0"/>
              <a:ext cx="988695" cy="7683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id="{00000000-0008-0000-0000-00000C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67702" y="30480"/>
              <a:ext cx="2159392" cy="664210"/>
            </a:xfrm>
            <a:prstGeom prst="rect">
              <a:avLst/>
            </a:prstGeom>
          </p:spPr>
        </p:pic>
      </p:grpSp>
      <p:pic>
        <p:nvPicPr>
          <p:cNvPr id="49" name="Image 4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122781" y="1506343"/>
            <a:ext cx="153347" cy="15799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4045" y="91331"/>
            <a:ext cx="3860157" cy="67949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08344" y="9601201"/>
            <a:ext cx="5955296" cy="457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800" i="1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116476" y="2103881"/>
            <a:ext cx="153347" cy="1579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14500" y="4352836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fr-FR" i="1" dirty="0"/>
          </a:p>
        </p:txBody>
      </p:sp>
      <p:pic>
        <p:nvPicPr>
          <p:cNvPr id="44" name="Image 4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903" y="7259813"/>
            <a:ext cx="3371062" cy="2108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" name="Image 44"/>
          <p:cNvPicPr/>
          <p:nvPr/>
        </p:nvPicPr>
        <p:blipFill>
          <a:blip r:embed="rId9"/>
          <a:stretch>
            <a:fillRect/>
          </a:stretch>
        </p:blipFill>
        <p:spPr>
          <a:xfrm>
            <a:off x="74449" y="7214992"/>
            <a:ext cx="3249754" cy="2256667"/>
          </a:xfrm>
          <a:prstGeom prst="rect">
            <a:avLst/>
          </a:prstGeom>
        </p:spPr>
      </p:pic>
      <p:sp>
        <p:nvSpPr>
          <p:cNvPr id="47" name="Rectangle à coins arrondis 46"/>
          <p:cNvSpPr/>
          <p:nvPr/>
        </p:nvSpPr>
        <p:spPr>
          <a:xfrm>
            <a:off x="66150" y="7012136"/>
            <a:ext cx="6733865" cy="1870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Prévision des Variations du débit de la rivière Ndjili du 02 au 16mai 2025</a:t>
            </a:r>
          </a:p>
        </p:txBody>
      </p:sp>
      <p:sp>
        <p:nvSpPr>
          <p:cNvPr id="6" name="Rectangle 5"/>
          <p:cNvSpPr/>
          <p:nvPr/>
        </p:nvSpPr>
        <p:spPr>
          <a:xfrm>
            <a:off x="375858" y="6187247"/>
            <a:ext cx="5940795" cy="12111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800" dirty="0"/>
              <a:t>* </a:t>
            </a:r>
            <a:r>
              <a:rPr lang="fr-FR" sz="800" b="1" i="1" dirty="0"/>
              <a:t>Source :  Centre d’Application et de Prévision climatologique de l’Afrique Centrale   </a:t>
            </a:r>
            <a:r>
              <a:rPr lang="fr-FR" sz="800" i="1" u="sng" dirty="0">
                <a:solidFill>
                  <a:srgbClr val="0070C0"/>
                </a:solidFill>
                <a:hlinkClick r:id="rId10"/>
              </a:rPr>
              <a:t>www.capc-ca.net</a:t>
            </a:r>
            <a:r>
              <a:rPr lang="fr-FR" sz="800" i="1" u="sng" dirty="0">
                <a:solidFill>
                  <a:srgbClr val="0070C0"/>
                </a:solidFill>
              </a:rPr>
              <a:t>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3400902" y="3842744"/>
            <a:ext cx="3227167" cy="13606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800" b="1" i="1" dirty="0"/>
              <a:t> </a:t>
            </a:r>
            <a:r>
              <a:rPr lang="fr-FR" sz="900" b="1" i="1" dirty="0"/>
              <a:t>* Source: service informatique COUSP /INSP/ RDC</a:t>
            </a:r>
          </a:p>
        </p:txBody>
      </p:sp>
      <p:sp>
        <p:nvSpPr>
          <p:cNvPr id="9" name="Rectangle 8"/>
          <p:cNvSpPr/>
          <p:nvPr/>
        </p:nvSpPr>
        <p:spPr>
          <a:xfrm>
            <a:off x="61173" y="9407661"/>
            <a:ext cx="3263030" cy="22349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000" b="1" i="1" dirty="0"/>
              <a:t>*MEDD /Direction des ressources en Eau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11"/>
          <a:srcRect l="3225"/>
          <a:stretch/>
        </p:blipFill>
        <p:spPr>
          <a:xfrm>
            <a:off x="3414790" y="1440765"/>
            <a:ext cx="3348757" cy="24078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12"/>
          <a:srcRect r="691"/>
          <a:stretch/>
        </p:blipFill>
        <p:spPr>
          <a:xfrm>
            <a:off x="114151" y="4005455"/>
            <a:ext cx="6657813" cy="297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61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Système de Gestion d'Incident/SGI-RDC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57B92-B01A-4CA0-96DA-D5DC4CA46DF6}" type="slidenum">
              <a:rPr lang="en-US" smtClean="0"/>
              <a:t>2</a:t>
            </a:fld>
            <a:endParaRPr lang="en-US"/>
          </a:p>
        </p:txBody>
      </p:sp>
      <p:sp>
        <p:nvSpPr>
          <p:cNvPr id="6" name="Rectangle à coins arrondis 5"/>
          <p:cNvSpPr/>
          <p:nvPr/>
        </p:nvSpPr>
        <p:spPr>
          <a:xfrm>
            <a:off x="32421" y="5943601"/>
            <a:ext cx="6725429" cy="3657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</a:t>
            </a:r>
            <a:r>
              <a:rPr lang="fr-FR" sz="11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Impacts des inondations dans la communauté et sur les infrastructures de base</a:t>
            </a:r>
            <a:endParaRPr lang="en-US" sz="11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1" y="475511"/>
            <a:ext cx="3358475" cy="517852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4289" y="5654041"/>
            <a:ext cx="3151429" cy="236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900" dirty="0"/>
              <a:t>*  Source: rapport ANICNS publié du 22Avril 2025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32420" y="91439"/>
            <a:ext cx="3358477" cy="3505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Situation des sinistrés   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3344616" y="91439"/>
            <a:ext cx="3448069" cy="3505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Situation des Postes Médicaux Avancés</a:t>
            </a:r>
            <a:endParaRPr lang="en-US" sz="12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0" y="6362699"/>
            <a:ext cx="6725429" cy="292623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0896" y="495299"/>
            <a:ext cx="3366953" cy="248301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0895" y="3031650"/>
            <a:ext cx="3366954" cy="262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82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76291" y="3878037"/>
            <a:ext cx="6757216" cy="3282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Actions de réponse</a:t>
            </a:r>
            <a:endParaRPr lang="en-US" sz="9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423459" y="9677400"/>
            <a:ext cx="2799561" cy="240147"/>
          </a:xfrm>
        </p:spPr>
        <p:txBody>
          <a:bodyPr/>
          <a:lstStyle/>
          <a:p>
            <a:r>
              <a:rPr lang="en-US" sz="800" dirty="0">
                <a:solidFill>
                  <a:srgbClr val="002060"/>
                </a:solidFill>
              </a:rPr>
              <a:t>Système de </a:t>
            </a:r>
            <a:r>
              <a:rPr lang="en-US" sz="800" dirty="0" err="1">
                <a:solidFill>
                  <a:srgbClr val="002060"/>
                </a:solidFill>
              </a:rPr>
              <a:t>Gestion</a:t>
            </a:r>
            <a:r>
              <a:rPr lang="en-US" sz="800" dirty="0">
                <a:solidFill>
                  <a:srgbClr val="002060"/>
                </a:solidFill>
              </a:rPr>
              <a:t> des </a:t>
            </a:r>
            <a:r>
              <a:rPr lang="en-US" sz="800" dirty="0" err="1">
                <a:solidFill>
                  <a:srgbClr val="002060"/>
                </a:solidFill>
              </a:rPr>
              <a:t>inondations</a:t>
            </a:r>
            <a:r>
              <a:rPr lang="en-US" sz="800" dirty="0">
                <a:solidFill>
                  <a:srgbClr val="002060"/>
                </a:solidFill>
              </a:rPr>
              <a:t>/SGI </a:t>
            </a:r>
            <a:r>
              <a:rPr lang="en-US" sz="800" dirty="0" err="1">
                <a:solidFill>
                  <a:srgbClr val="002060"/>
                </a:solidFill>
              </a:rPr>
              <a:t>Inondations</a:t>
            </a:r>
            <a:r>
              <a:rPr lang="en-US" sz="800" dirty="0">
                <a:solidFill>
                  <a:srgbClr val="002060"/>
                </a:solidFill>
              </a:rPr>
              <a:t>-RDC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237298" y="9728622"/>
            <a:ext cx="221882" cy="172828"/>
          </a:xfrm>
        </p:spPr>
        <p:txBody>
          <a:bodyPr/>
          <a:lstStyle/>
          <a:p>
            <a:fld id="{B6757B92-B01A-4CA0-96DA-D5DC4CA46DF6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75F89343-33F1-DA31-A322-1C3736A7ADB4}"/>
              </a:ext>
            </a:extLst>
          </p:cNvPr>
          <p:cNvSpPr txBox="1"/>
          <p:nvPr/>
        </p:nvSpPr>
        <p:spPr>
          <a:xfrm>
            <a:off x="76291" y="4229099"/>
            <a:ext cx="3411852" cy="5543199"/>
          </a:xfrm>
          <a:prstGeom prst="rect">
            <a:avLst/>
          </a:prstGeom>
          <a:solidFill>
            <a:sysClr val="window" lastClr="FFFFFF"/>
          </a:solidFill>
          <a:ln w="63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28600" marR="0" lvl="0" indent="-228600" algn="just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AutoNum type="alphaUcPeriod"/>
              <a:tabLst/>
              <a:defRPr/>
            </a:pPr>
            <a:r>
              <a:rPr lang="fr-FR" sz="900" b="1" kern="100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COORDINATION</a:t>
            </a:r>
          </a:p>
          <a:p>
            <a:pPr marL="171450" marR="0" lvl="0" indent="-171450" algn="just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900" dirty="0"/>
              <a:t>Tenue des réunions de coordination du secteur santé autour du COUSP avec les parties prenantes ; </a:t>
            </a:r>
          </a:p>
          <a:p>
            <a:pPr marL="171450" lvl="0" indent="-171450" algn="just">
              <a:buFont typeface="Wingdings" panose="05000000000000000000" pitchFamily="2" charset="2"/>
              <a:buChar char="§"/>
            </a:pPr>
            <a:r>
              <a:rPr lang="fr-FR" sz="900" dirty="0"/>
              <a:t>Supervision de la rédaction de la feuille de route sanitaire après la crise ;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fr-FR" sz="900" dirty="0"/>
              <a:t>Supervision des EIR du niveau central déployés à Kinshasa ;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fr-FR" sz="900" dirty="0"/>
              <a:t>Plaidoyer pour la mobilisation des fonds en faveur de la réponse.</a:t>
            </a:r>
          </a:p>
          <a:p>
            <a:pPr algn="just"/>
            <a:endParaRPr lang="fr-FR" sz="900" dirty="0">
              <a:solidFill>
                <a:schemeClr val="accent2"/>
              </a:solidFill>
            </a:endParaRPr>
          </a:p>
          <a:p>
            <a:pPr algn="just"/>
            <a:r>
              <a:rPr lang="fr-FR" sz="900" b="1" dirty="0">
                <a:solidFill>
                  <a:schemeClr val="accent5"/>
                </a:solidFill>
              </a:rPr>
              <a:t>B. SECTION  DES OPERTIONS </a:t>
            </a:r>
            <a:endParaRPr lang="fr-FR" sz="900" dirty="0"/>
          </a:p>
          <a:p>
            <a:pPr marL="171450" lvl="2" indent="-171450" algn="just">
              <a:buFont typeface="Wingdings" panose="05000000000000000000" pitchFamily="2" charset="2"/>
              <a:buChar char="§"/>
            </a:pPr>
            <a:r>
              <a:rPr lang="fr-FR" sz="900" dirty="0"/>
              <a:t>Organisation des descentes sur terrains des </a:t>
            </a:r>
            <a:r>
              <a:rPr lang="fr-FR" sz="900" dirty="0" err="1"/>
              <a:t>EIRs</a:t>
            </a:r>
            <a:r>
              <a:rPr lang="fr-FR" sz="900" dirty="0"/>
              <a:t>.</a:t>
            </a:r>
          </a:p>
          <a:p>
            <a:pPr algn="just"/>
            <a:endParaRPr lang="fr-FR" sz="900" b="1" dirty="0">
              <a:solidFill>
                <a:schemeClr val="accent2"/>
              </a:solidFill>
            </a:endParaRPr>
          </a:p>
          <a:p>
            <a:pPr algn="just"/>
            <a:r>
              <a:rPr lang="fr-FR" sz="9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1. SURVEILLANCE </a:t>
            </a:r>
          </a:p>
          <a:p>
            <a:pPr algn="just"/>
            <a:endParaRPr lang="fr-FR" sz="900" b="1" dirty="0"/>
          </a:p>
          <a:p>
            <a:pPr marL="171450" lvl="0" indent="-171450" algn="just">
              <a:buFont typeface="Wingdings" panose="05000000000000000000" pitchFamily="2" charset="2"/>
              <a:buChar char="§"/>
            </a:pPr>
            <a:r>
              <a:rPr lang="fr-FR" sz="900" dirty="0"/>
              <a:t>Renforcement de la surveillance dans les provinces touchées;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fr-FR" sz="900" dirty="0"/>
              <a:t>Notification d’un cas suspect de MPOX au site du stade Tata Raphael</a:t>
            </a:r>
            <a:r>
              <a:rPr lang="fr-FR" sz="900" kern="0" dirty="0">
                <a:ea typeface="Aptos"/>
              </a:rPr>
              <a:t>  à Kinshasa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fr-FR" sz="900" dirty="0"/>
              <a:t>Notification de 5 cas suspect de rougeole </a:t>
            </a:r>
            <a:r>
              <a:rPr lang="fr-FR" sz="900" kern="0" dirty="0">
                <a:ea typeface="Aptos"/>
              </a:rPr>
              <a:t>au dernier jour de l’évacuation du site de </a:t>
            </a:r>
            <a:r>
              <a:rPr lang="fr-FR" sz="900" kern="0" dirty="0" err="1">
                <a:ea typeface="Aptos"/>
              </a:rPr>
              <a:t>Bandalungwa</a:t>
            </a:r>
            <a:r>
              <a:rPr lang="fr-FR" sz="900" kern="0" dirty="0">
                <a:ea typeface="Aptos"/>
              </a:rPr>
              <a:t> ;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fr-FR" sz="900" kern="0" dirty="0">
                <a:ea typeface="Aptos"/>
              </a:rPr>
              <a:t>Suivi de résultats de laboratoire pour  des cas suspect de rougeole à Kinshasa .</a:t>
            </a:r>
          </a:p>
          <a:p>
            <a:pPr lvl="0" algn="just">
              <a:lnSpc>
                <a:spcPct val="107000"/>
              </a:lnSpc>
              <a:defRPr/>
            </a:pPr>
            <a:endParaRPr lang="fr-FR" sz="900" dirty="0">
              <a:solidFill>
                <a:schemeClr val="accent2"/>
              </a:solidFill>
            </a:endParaRPr>
          </a:p>
          <a:p>
            <a:pPr lvl="0" algn="just">
              <a:lnSpc>
                <a:spcPct val="107000"/>
              </a:lnSpc>
              <a:defRPr/>
            </a:pPr>
            <a:r>
              <a:rPr lang="fr-FR" sz="9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2. PCI-EHA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fr-FR" sz="900" dirty="0"/>
              <a:t>Appui aux provinces touchées ;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fr-FR" sz="900" dirty="0"/>
              <a:t>Evaluation des infrastructures PCI-EHA pour le nouveau Site en de Kinkole ; 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fr-FR" sz="900" dirty="0"/>
              <a:t>Suivi des infrastructures EHA  dans les 3 sites d'hébergement  des sinistres de Kinshasa ;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fr-FR" sz="900" dirty="0"/>
              <a:t>Approvisionnement en eau dans les 3 sites d'hébergement ;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sz="900" dirty="0">
                <a:ea typeface="Aptos"/>
                <a:cs typeface="Times New Roman" panose="02020603050405020304" pitchFamily="18" charset="0"/>
              </a:rPr>
              <a:t>Evacuation des </a:t>
            </a:r>
            <a:r>
              <a:rPr lang="en-US" sz="900" dirty="0" err="1">
                <a:ea typeface="Aptos"/>
                <a:cs typeface="Times New Roman" panose="02020603050405020304" pitchFamily="18" charset="0"/>
              </a:rPr>
              <a:t>déchets</a:t>
            </a:r>
            <a:r>
              <a:rPr lang="en-US" sz="900" dirty="0">
                <a:ea typeface="Aptos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ea typeface="Aptos"/>
                <a:cs typeface="Times New Roman" panose="02020603050405020304" pitchFamily="18" charset="0"/>
              </a:rPr>
              <a:t>biomédicaux</a:t>
            </a:r>
            <a:r>
              <a:rPr lang="en-US" sz="900" dirty="0">
                <a:ea typeface="Aptos"/>
                <a:cs typeface="Times New Roman" panose="02020603050405020304" pitchFamily="18" charset="0"/>
              </a:rPr>
              <a:t> pour incineration dans un ESS  dans les ZS de Kinshasa ;</a:t>
            </a:r>
            <a:endParaRPr lang="fr-FR" sz="900" dirty="0"/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fr-FR" sz="900" dirty="0"/>
              <a:t>Supervision des activités de routine (Assainissement du milieu, évacuation des déchets, bionettoyage systématique et désinfection des portables).</a:t>
            </a:r>
          </a:p>
          <a:p>
            <a:pPr algn="just">
              <a:lnSpc>
                <a:spcPct val="107000"/>
              </a:lnSpc>
              <a:defRPr/>
            </a:pPr>
            <a:endParaRPr lang="fr-FR" sz="900" b="1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defRPr/>
            </a:pPr>
            <a:r>
              <a:rPr lang="fr-FR" sz="9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3. PSEA</a:t>
            </a:r>
          </a:p>
          <a:p>
            <a:pPr marL="171450" lvl="0" indent="-171450" algn="just">
              <a:buFont typeface="Wingdings" panose="05000000000000000000" pitchFamily="2" charset="2"/>
              <a:buChar char="§"/>
            </a:pPr>
            <a:r>
              <a:rPr lang="fr-FR" sz="900" dirty="0"/>
              <a:t>Analyse de la rumeur du cas suspect d’inconduite sexuelle signalé au site du stade de martyrs à Kinshasa.</a:t>
            </a:r>
          </a:p>
        </p:txBody>
      </p:sp>
      <p:sp>
        <p:nvSpPr>
          <p:cNvPr id="8" name="Text Box 1">
            <a:extLst>
              <a:ext uri="{FF2B5EF4-FFF2-40B4-BE49-F238E27FC236}">
                <a16:creationId xmlns:a16="http://schemas.microsoft.com/office/drawing/2014/main" id="{76852B95-84F1-00CF-618B-04F133E4E1AA}"/>
              </a:ext>
            </a:extLst>
          </p:cNvPr>
          <p:cNvSpPr txBox="1"/>
          <p:nvPr/>
        </p:nvSpPr>
        <p:spPr>
          <a:xfrm>
            <a:off x="3505707" y="4229100"/>
            <a:ext cx="3291333" cy="5543198"/>
          </a:xfrm>
          <a:prstGeom prst="rect">
            <a:avLst/>
          </a:prstGeom>
          <a:solidFill>
            <a:sysClr val="window" lastClr="FFFFFF"/>
          </a:solidFill>
          <a:ln w="63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defRPr/>
            </a:pPr>
            <a:r>
              <a:rPr lang="fr-FR" sz="9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4. PEC Holistique 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sz="900" dirty="0" err="1">
                <a:ea typeface="Calibri" panose="020F0502020204030204" pitchFamily="34" charset="0"/>
                <a:cs typeface="Times New Roman" panose="02020603050405020304" pitchFamily="18" charset="0"/>
              </a:rPr>
              <a:t>Continuité</a:t>
            </a:r>
            <a:r>
              <a:rPr lang="en-US" sz="900" dirty="0">
                <a:ea typeface="Calibri" panose="020F0502020204030204" pitchFamily="34" charset="0"/>
                <a:cs typeface="Times New Roman" panose="02020603050405020304" pitchFamily="18" charset="0"/>
              </a:rPr>
              <a:t> des soins </a:t>
            </a:r>
            <a:r>
              <a:rPr lang="fr-FR" sz="9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900" dirty="0">
                <a:ea typeface="Arial" panose="020B0604020202020204" pitchFamily="34" charset="0"/>
                <a:cs typeface="Times New Roman" panose="02020603050405020304" pitchFamily="18" charset="0"/>
              </a:rPr>
              <a:t>Evacuation </a:t>
            </a:r>
            <a:r>
              <a:rPr lang="en-US" sz="900" dirty="0" err="1">
                <a:ea typeface="Arial" panose="020B0604020202020204" pitchFamily="34" charset="0"/>
                <a:cs typeface="Times New Roman" panose="02020603050405020304" pitchFamily="18" charset="0"/>
              </a:rPr>
              <a:t>vers</a:t>
            </a:r>
            <a:r>
              <a:rPr lang="en-US" sz="900" dirty="0">
                <a:ea typeface="Arial" panose="020B0604020202020204" pitchFamily="34" charset="0"/>
                <a:cs typeface="Times New Roman" panose="02020603050405020304" pitchFamily="18" charset="0"/>
              </a:rPr>
              <a:t> les ESS  pour PEC de:</a:t>
            </a:r>
            <a:endParaRPr lang="fr-FR" sz="9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171450" algn="just">
              <a:buFont typeface="Wingdings" panose="05000000000000000000" pitchFamily="2" charset="2"/>
              <a:buChar char="ü"/>
            </a:pPr>
            <a:r>
              <a:rPr lang="en-US" sz="900" dirty="0">
                <a:ea typeface="Arial" panose="020B0604020202020204" pitchFamily="34" charset="0"/>
                <a:cs typeface="Times New Roman" panose="02020603050405020304" pitchFamily="18" charset="0"/>
              </a:rPr>
              <a:t>5 cas de TB chez des sinistrés site du stade de Martyrs;</a:t>
            </a:r>
            <a:r>
              <a:rPr lang="fr-FR" sz="900" dirty="0"/>
              <a:t> </a:t>
            </a:r>
          </a:p>
          <a:p>
            <a:pPr marL="628650" lvl="1" indent="-171450" algn="just">
              <a:buFont typeface="Wingdings" panose="05000000000000000000" pitchFamily="2" charset="2"/>
              <a:buChar char="ü"/>
            </a:pPr>
            <a:r>
              <a:rPr lang="fr-FR" sz="900" dirty="0"/>
              <a:t>2 gestantes sinistrées au troisième trimestre de la grossesse ;</a:t>
            </a:r>
          </a:p>
          <a:p>
            <a:pPr marL="628650" lvl="1" indent="-171450" algn="just">
              <a:buFont typeface="Wingdings" panose="05000000000000000000" pitchFamily="2" charset="2"/>
              <a:buChar char="ü"/>
            </a:pPr>
            <a:r>
              <a:rPr lang="fr-FR" sz="900" dirty="0"/>
              <a:t>5 enfants pour gastro-entérite fébrile et non fébrile ,</a:t>
            </a:r>
          </a:p>
          <a:p>
            <a:pPr marL="628650" lvl="1" indent="-171450" algn="just">
              <a:buFont typeface="Wingdings" panose="05000000000000000000" pitchFamily="2" charset="2"/>
              <a:buChar char="ü"/>
            </a:pPr>
            <a:r>
              <a:rPr lang="fr-FR" sz="900" dirty="0"/>
              <a:t>6 cas suspect de rougeole ;</a:t>
            </a:r>
          </a:p>
          <a:p>
            <a:pPr marL="628650" lvl="1" indent="-171450" algn="just">
              <a:buFont typeface="Wingdings" panose="05000000000000000000" pitchFamily="2" charset="2"/>
              <a:buChar char="ü"/>
            </a:pPr>
            <a:r>
              <a:rPr lang="fr-FR" sz="900" dirty="0"/>
              <a:t>1 cas de suspicion de fracture de la jambe droite ;</a:t>
            </a:r>
          </a:p>
          <a:p>
            <a:pPr marL="628650" lvl="1" indent="-171450" algn="just">
              <a:buFont typeface="Wingdings" panose="05000000000000000000" pitchFamily="2" charset="2"/>
              <a:buChar char="ü"/>
            </a:pPr>
            <a:r>
              <a:rPr lang="fr-FR" sz="900" dirty="0"/>
              <a:t>1 cas confirmé de Mpox.</a:t>
            </a:r>
          </a:p>
          <a:p>
            <a:endParaRPr lang="fr-FR" sz="900" dirty="0"/>
          </a:p>
          <a:p>
            <a:r>
              <a:rPr lang="fr-FR" sz="9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5.  CREC</a:t>
            </a:r>
            <a:endParaRPr lang="fr-FR" sz="900" b="1" kern="100" dirty="0">
              <a:solidFill>
                <a:schemeClr val="accent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fr-FR" sz="900" dirty="0">
                <a:ea typeface="Calibri" panose="020F0502020204030204" pitchFamily="34" charset="0"/>
                <a:cs typeface="Times New Roman" panose="02020603050405020304" pitchFamily="18" charset="0"/>
              </a:rPr>
              <a:t>Sensibilisation des sinistrés sur :</a:t>
            </a:r>
          </a:p>
          <a:p>
            <a:pPr marL="628650" lvl="1" indent="-171450" algn="just">
              <a:buFont typeface="Wingdings" panose="05000000000000000000" pitchFamily="2" charset="2"/>
              <a:buChar char="§"/>
            </a:pPr>
            <a:r>
              <a:rPr lang="fr-FR" sz="900" dirty="0">
                <a:ea typeface="Calibri" panose="020F0502020204030204" pitchFamily="34" charset="0"/>
                <a:cs typeface="Times New Roman" panose="02020603050405020304" pitchFamily="18" charset="0"/>
              </a:rPr>
              <a:t> les VBG/EAS  à Kinshasa </a:t>
            </a:r>
            <a:r>
              <a:rPr lang="fr-FR" sz="900" dirty="0"/>
              <a:t>;</a:t>
            </a:r>
          </a:p>
          <a:p>
            <a:pPr marL="628650" lvl="1" indent="-171450" algn="just">
              <a:buFont typeface="Wingdings" panose="05000000000000000000" pitchFamily="2" charset="2"/>
              <a:buChar char="§"/>
            </a:pPr>
            <a:r>
              <a:rPr lang="fr-FR" sz="900" dirty="0"/>
              <a:t>Utilisation correcte des latrines et 	</a:t>
            </a:r>
          </a:p>
          <a:p>
            <a:pPr marL="628650" lvl="1" indent="-171450" algn="just">
              <a:buFont typeface="Wingdings" panose="05000000000000000000" pitchFamily="2" charset="2"/>
              <a:buChar char="§"/>
            </a:pPr>
            <a:r>
              <a:rPr lang="fr-FR" sz="900" dirty="0"/>
              <a:t>Gestion des déchets plastiques dans les listes d’hébergement de Kinshasa.</a:t>
            </a:r>
          </a:p>
          <a:p>
            <a:endParaRPr lang="fr-FR" sz="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fr-FR" sz="900" b="1" dirty="0">
                <a:solidFill>
                  <a:schemeClr val="accent5"/>
                </a:solidFill>
              </a:rPr>
              <a:t>C . SECTION PLANIFICATION </a:t>
            </a:r>
            <a:r>
              <a:rPr lang="fr-FR" sz="900" b="1" dirty="0">
                <a:solidFill>
                  <a:schemeClr val="accent5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71450" lvl="2" indent="-171450" algn="just">
              <a:buFont typeface="Wingdings" panose="05000000000000000000" pitchFamily="2" charset="2"/>
              <a:buChar char="§"/>
            </a:pPr>
            <a:r>
              <a:rPr lang="fr-FR" sz="900" dirty="0"/>
              <a:t>Elaboration et partage du SitRep journalier n°0011 ;</a:t>
            </a:r>
          </a:p>
          <a:p>
            <a:pPr marL="171450" lvl="2" indent="-171450" algn="just">
              <a:buFont typeface="Wingdings" panose="05000000000000000000" pitchFamily="2" charset="2"/>
              <a:buChar char="§"/>
            </a:pPr>
            <a:r>
              <a:rPr lang="fr-FR" sz="900" dirty="0"/>
              <a:t>Evaluation des activités journalières ;</a:t>
            </a:r>
          </a:p>
          <a:p>
            <a:pPr marL="171450" lvl="2" indent="-171450" algn="just">
              <a:buFont typeface="Wingdings" panose="05000000000000000000" pitchFamily="2" charset="2"/>
              <a:buChar char="§"/>
            </a:pPr>
            <a:r>
              <a:rPr lang="fr-FR" sz="900" dirty="0"/>
              <a:t>Elaboration des rapports journaliers des activités par pilier ;</a:t>
            </a:r>
          </a:p>
          <a:p>
            <a:pPr marL="171450" lvl="2" indent="-171450" algn="just">
              <a:buFont typeface="Wingdings" panose="05000000000000000000" pitchFamily="2" charset="2"/>
              <a:buChar char="§"/>
            </a:pPr>
            <a:r>
              <a:rPr lang="fr-FR" sz="900" dirty="0"/>
              <a:t>Elaboration du plan d’activités hebdomadaire ;</a:t>
            </a:r>
          </a:p>
          <a:p>
            <a:pPr marL="171450" lvl="2" indent="-171450" algn="just">
              <a:buFont typeface="Wingdings" panose="05000000000000000000" pitchFamily="2" charset="2"/>
              <a:buChar char="§"/>
            </a:pPr>
            <a:r>
              <a:rPr lang="fr-FR" sz="900" dirty="0"/>
              <a:t>Planification des réunions  avec les </a:t>
            </a:r>
            <a:r>
              <a:rPr lang="fr-FR" sz="900" dirty="0" err="1"/>
              <a:t>PTFs</a:t>
            </a:r>
            <a:r>
              <a:rPr lang="fr-FR" sz="900" dirty="0"/>
              <a:t>.</a:t>
            </a:r>
          </a:p>
          <a:p>
            <a:pPr marL="0" lvl="2" algn="just"/>
            <a:endParaRPr lang="fr-FR" sz="900" dirty="0"/>
          </a:p>
          <a:p>
            <a:pPr algn="just"/>
            <a:r>
              <a:rPr lang="en-US" sz="900" b="1" dirty="0">
                <a:solidFill>
                  <a:schemeClr val="accent5"/>
                </a:solidFill>
              </a:rPr>
              <a:t>D. </a:t>
            </a:r>
            <a:r>
              <a:rPr lang="fr-FR" sz="900" b="1" dirty="0">
                <a:solidFill>
                  <a:schemeClr val="accent5"/>
                </a:solidFill>
              </a:rPr>
              <a:t>SECTION LOGISTIQUE</a:t>
            </a:r>
            <a:r>
              <a:rPr lang="en-US" sz="900" b="1" dirty="0">
                <a:solidFill>
                  <a:schemeClr val="accent5"/>
                </a:solidFill>
              </a:rPr>
              <a:t> </a:t>
            </a:r>
            <a:endParaRPr lang="en-US" sz="900" b="1" dirty="0"/>
          </a:p>
          <a:p>
            <a:pPr marL="171450" lvl="2" indent="-171450" algn="just">
              <a:buFont typeface="Wingdings" panose="05000000000000000000" pitchFamily="2" charset="2"/>
              <a:buChar char="§"/>
            </a:pPr>
            <a:r>
              <a:rPr lang="fr-FR" sz="900" dirty="0"/>
              <a:t>Evaluation des besoins des sites d’hébergement et structures de soins en médicaments, intrants en Kit  et matériels PCI (Continue) ;</a:t>
            </a:r>
            <a:endParaRPr lang="fr-FR" sz="900" dirty="0">
              <a:solidFill>
                <a:schemeClr val="accent2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fr-FR" sz="900" dirty="0"/>
              <a:t>Appui en charroi automobile pour la mobilisation des EIRs et le transfert des sinistrés malades vers les ESS dans la ville de Kinshasa.</a:t>
            </a:r>
          </a:p>
          <a:p>
            <a:pPr algn="just"/>
            <a:endParaRPr lang="fr-FR" sz="900" dirty="0"/>
          </a:p>
        </p:txBody>
      </p:sp>
      <p:sp>
        <p:nvSpPr>
          <p:cNvPr id="7" name="Rectangle 6"/>
          <p:cNvSpPr/>
          <p:nvPr/>
        </p:nvSpPr>
        <p:spPr>
          <a:xfrm>
            <a:off x="3505707" y="3480588"/>
            <a:ext cx="3170395" cy="39744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700" b="1" i="1" dirty="0"/>
              <a:t>Situation des inondations dans la province du sud Kivu lors de la crue du 11 Mai 2025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291" y="3550603"/>
            <a:ext cx="3348805" cy="32743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700" b="1" i="1" dirty="0"/>
              <a:t>Sauvetage par l’équipe des autorités provinciaux d’un nourrisson d’environ 12mois tiré du décombre dans la province du  Tanganyika à la suite de la crue du 09 Mai 2025 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" y="1837551"/>
            <a:ext cx="3425096" cy="1713051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706" y="39806"/>
            <a:ext cx="3291333" cy="163826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488143" y="1660859"/>
            <a:ext cx="3111371" cy="15947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800" dirty="0"/>
              <a:t>Zone à déchets au site d’hébergement des sinistrés de </a:t>
            </a:r>
            <a:r>
              <a:rPr lang="fr-FR" sz="800" dirty="0" err="1"/>
              <a:t>kinkole</a:t>
            </a:r>
            <a:r>
              <a:rPr lang="fr-FR" sz="800" dirty="0"/>
              <a:t>/</a:t>
            </a:r>
            <a:r>
              <a:rPr lang="fr-FR" sz="800" dirty="0" err="1"/>
              <a:t>kinshasa</a:t>
            </a:r>
            <a:endParaRPr lang="fr-FR" sz="800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707" y="1837551"/>
            <a:ext cx="3291332" cy="171305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91" y="45762"/>
            <a:ext cx="3348805" cy="169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015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122241" y="9554632"/>
            <a:ext cx="264272" cy="154168"/>
          </a:xfrm>
        </p:spPr>
        <p:txBody>
          <a:bodyPr/>
          <a:lstStyle/>
          <a:p>
            <a:fld id="{B6757B92-B01A-4CA0-96DA-D5DC4CA46DF6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71897" y="52673"/>
            <a:ext cx="6710462" cy="2139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Défis et recommandations</a:t>
            </a:r>
            <a:endParaRPr lang="en-US" sz="12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45"/>
          <p:cNvSpPr>
            <a:spLocks noChangeArrowheads="1"/>
          </p:cNvSpPr>
          <p:nvPr/>
        </p:nvSpPr>
        <p:spPr bwMode="auto">
          <a:xfrm>
            <a:off x="148932" y="4553332"/>
            <a:ext cx="6681491" cy="507274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91886" y="4379348"/>
            <a:ext cx="6155872" cy="5329452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Pour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toute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information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supplémentaire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veuillez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contacter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 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Pour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l’Institut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 National de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Santé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Publique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 (INSP) de la RDC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Le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Directeur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Général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l’INSP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Dr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MWAMBA KAZADI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Dieudonné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Tel. : +243 816 040 145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E-mail : </a:t>
            </a:r>
            <a:r>
              <a:rPr lang="en-US" altLang="en-US" sz="1200" dirty="0">
                <a:latin typeface="Calibri" panose="020F0502020204030204" pitchFamily="34" charset="0"/>
                <a:hlinkClick r:id="rId3"/>
              </a:rPr>
              <a:t>dieudonne.mwamba@insp.cd</a:t>
            </a:r>
            <a:r>
              <a:rPr lang="en-US" altLang="en-US" sz="1200" dirty="0">
                <a:latin typeface="Calibri" panose="020F0502020204030204" pitchFamily="34" charset="0"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Le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Coordonnateur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COU-SP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Professeur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NGANDU Christian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Tél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. : +243998091915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E-mail :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hlinkClick r:id="rId4"/>
              </a:rPr>
              <a:t>christian.ngandu@</a:t>
            </a:r>
            <a:r>
              <a:rPr lang="en-US" altLang="en-US" sz="1200" dirty="0">
                <a:latin typeface="Calibri" panose="020F0502020204030204" pitchFamily="34" charset="0"/>
                <a:hlinkClick r:id="rId4"/>
              </a:rPr>
              <a:t>insp.cd</a:t>
            </a:r>
            <a:r>
              <a:rPr lang="en-US" altLang="en-US" sz="1200" dirty="0">
                <a:latin typeface="Calibri" panose="020F0502020204030204" pitchFamily="34" charset="0"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L’Incident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Manager SGI / </a:t>
            </a:r>
            <a:r>
              <a:rPr lang="en-US" altLang="en-US" sz="1200" dirty="0" err="1">
                <a:solidFill>
                  <a:srgbClr val="FFFFFF"/>
                </a:solidFill>
                <a:latin typeface="Calibri" panose="020F0502020204030204" pitchFamily="34" charset="0"/>
              </a:rPr>
              <a:t>Inondations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Dr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altLang="en-US" sz="1200" dirty="0">
                <a:solidFill>
                  <a:srgbClr val="FFFFFF"/>
                </a:solidFill>
                <a:latin typeface="Calibri" panose="020F0502020204030204" pitchFamily="34" charset="0"/>
              </a:rPr>
              <a:t> Sana Emilia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Tél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. +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243 </a:t>
            </a:r>
            <a:r>
              <a:rPr lang="en-US" altLang="en-US" sz="1200" dirty="0">
                <a:solidFill>
                  <a:srgbClr val="FFFFFF"/>
                </a:solidFill>
                <a:latin typeface="Calibri" panose="020F0502020204030204" pitchFamily="34" charset="0"/>
              </a:rPr>
              <a:t>976662360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E-mail : </a:t>
            </a:r>
            <a:r>
              <a:rPr lang="en-US" altLang="en-US" sz="1200" u="sng" dirty="0">
                <a:solidFill>
                  <a:srgbClr val="0563C1"/>
                </a:solidFill>
                <a:latin typeface="Calibri" panose="020F0502020204030204" pitchFamily="34" charset="0"/>
              </a:rPr>
              <a:t>emilia.sana@insp.cd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Pour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l’Organisation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Mondiale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 de la Santé (OMS)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Le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Représentant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de l’OMS en RDC :</a:t>
            </a: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Dr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HAMA SAMBO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Boureima</a:t>
            </a: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err="1">
                <a:solidFill>
                  <a:srgbClr val="FFFFFF"/>
                </a:solidFill>
                <a:latin typeface="Calibri" panose="020F0502020204030204" pitchFamily="34" charset="0"/>
              </a:rPr>
              <a:t>Tél</a:t>
            </a:r>
            <a:r>
              <a:rPr lang="en-US" altLang="en-US" sz="1200" dirty="0">
                <a:solidFill>
                  <a:srgbClr val="FFFFFF"/>
                </a:solidFill>
                <a:latin typeface="Calibri" panose="020F0502020204030204" pitchFamily="34" charset="0"/>
              </a:rPr>
              <a:t> : +224622691622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E-mail : </a:t>
            </a:r>
            <a:r>
              <a:rPr kumimoji="0" lang="en-US" altLang="en-US" sz="1200" b="0" i="0" u="sng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Calibri" panose="020F0502020204030204" pitchFamily="34" charset="0"/>
              </a:rPr>
              <a:t>sambob@who.int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en-US" sz="1200" dirty="0">
                <a:solidFill>
                  <a:srgbClr val="FFFFFF"/>
                </a:solidFill>
                <a:latin typeface="Calibri" panose="020F0502020204030204" pitchFamily="34" charset="0"/>
              </a:rPr>
              <a:t>Team Lead EPR de l'OMS en RDC 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en-US" sz="1200" dirty="0">
                <a:solidFill>
                  <a:srgbClr val="FFFFFF"/>
                </a:solidFill>
                <a:latin typeface="Calibri" panose="020F0502020204030204" pitchFamily="34" charset="0"/>
              </a:rPr>
              <a:t>Dr DIALLO Amadou </a:t>
            </a:r>
            <a:r>
              <a:rPr lang="fr-FR" altLang="en-US" sz="1200" dirty="0" err="1">
                <a:solidFill>
                  <a:srgbClr val="FFFFFF"/>
                </a:solidFill>
                <a:latin typeface="Calibri" panose="020F0502020204030204" pitchFamily="34" charset="0"/>
              </a:rPr>
              <a:t>Mouctar</a:t>
            </a:r>
            <a:endParaRPr lang="fr-FR" altLang="en-US" sz="12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dirty="0">
                <a:solidFill>
                  <a:srgbClr val="FFFFFF"/>
                </a:solidFill>
                <a:latin typeface="Calibri" panose="020F0502020204030204" pitchFamily="34" charset="0"/>
              </a:rPr>
              <a:t>Tel : +243 817 703 956</a:t>
            </a:r>
            <a:endParaRPr lang="fr-FR" altLang="en-US" sz="12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en-US" sz="1200" dirty="0">
                <a:solidFill>
                  <a:srgbClr val="FFFFFF"/>
                </a:solidFill>
                <a:latin typeface="Calibri" panose="020F0502020204030204" pitchFamily="34" charset="0"/>
              </a:rPr>
              <a:t>E-mail : </a:t>
            </a:r>
            <a:r>
              <a:rPr lang="fr-FR" altLang="en-US" sz="1200" u="sng" dirty="0">
                <a:solidFill>
                  <a:srgbClr val="0563C1"/>
                </a:solidFill>
                <a:latin typeface="Calibri" panose="020F0502020204030204" pitchFamily="34" charset="0"/>
              </a:rPr>
              <a:t>dialloam@who.int </a:t>
            </a:r>
            <a:endParaRPr lang="en-US" altLang="en-US" sz="1200" u="sng" dirty="0">
              <a:solidFill>
                <a:srgbClr val="0563C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163537" y="9609364"/>
            <a:ext cx="3091370" cy="217033"/>
          </a:xfrm>
        </p:spPr>
        <p:txBody>
          <a:bodyPr/>
          <a:lstStyle/>
          <a:p>
            <a:r>
              <a:rPr lang="en-US" sz="800" dirty="0">
                <a:solidFill>
                  <a:srgbClr val="002060"/>
                </a:solidFill>
              </a:rPr>
              <a:t>Système de Gestion d’ incident </a:t>
            </a:r>
            <a:r>
              <a:rPr lang="en-US" sz="800" dirty="0" err="1">
                <a:solidFill>
                  <a:srgbClr val="002060"/>
                </a:solidFill>
              </a:rPr>
              <a:t>Inondations</a:t>
            </a:r>
            <a:r>
              <a:rPr lang="en-US" sz="800" dirty="0">
                <a:solidFill>
                  <a:srgbClr val="002060"/>
                </a:solidFill>
              </a:rPr>
              <a:t>/SGI </a:t>
            </a:r>
            <a:r>
              <a:rPr lang="en-US" sz="800" dirty="0" err="1">
                <a:solidFill>
                  <a:srgbClr val="002060"/>
                </a:solidFill>
              </a:rPr>
              <a:t>Inondations</a:t>
            </a:r>
            <a:r>
              <a:rPr lang="en-US" sz="800" dirty="0">
                <a:solidFill>
                  <a:srgbClr val="002060"/>
                </a:solidFill>
              </a:rPr>
              <a:t>-RDC</a:t>
            </a:r>
          </a:p>
        </p:txBody>
      </p:sp>
      <p:sp>
        <p:nvSpPr>
          <p:cNvPr id="11" name="TextBox 29">
            <a:extLst>
              <a:ext uri="{FF2B5EF4-FFF2-40B4-BE49-F238E27FC236}">
                <a16:creationId xmlns:a16="http://schemas.microsoft.com/office/drawing/2014/main" id="{817FD9FD-E690-BC94-BA9F-29D6170D9033}"/>
              </a:ext>
            </a:extLst>
          </p:cNvPr>
          <p:cNvSpPr txBox="1"/>
          <p:nvPr/>
        </p:nvSpPr>
        <p:spPr>
          <a:xfrm>
            <a:off x="79593" y="317517"/>
            <a:ext cx="3448849" cy="23230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850" b="1" kern="1200">
                <a:solidFill>
                  <a:srgbClr val="FFFFFF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DEFIS</a:t>
            </a:r>
            <a:endParaRPr lang="en-US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30">
            <a:extLst>
              <a:ext uri="{FF2B5EF4-FFF2-40B4-BE49-F238E27FC236}">
                <a16:creationId xmlns:a16="http://schemas.microsoft.com/office/drawing/2014/main" id="{2CD5B1AA-E834-6ED1-DD89-3A4D508E0794}"/>
              </a:ext>
            </a:extLst>
          </p:cNvPr>
          <p:cNvSpPr txBox="1"/>
          <p:nvPr/>
        </p:nvSpPr>
        <p:spPr>
          <a:xfrm>
            <a:off x="3528442" y="319190"/>
            <a:ext cx="3301981" cy="23230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850" b="1" dirty="0">
                <a:solidFill>
                  <a:srgbClr val="FFFF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RECOMMANDATIONS 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47">
            <a:extLst>
              <a:ext uri="{FF2B5EF4-FFF2-40B4-BE49-F238E27FC236}">
                <a16:creationId xmlns:a16="http://schemas.microsoft.com/office/drawing/2014/main" id="{E7C60654-5244-0E82-2E8B-4B466FD1FB33}"/>
              </a:ext>
            </a:extLst>
          </p:cNvPr>
          <p:cNvSpPr txBox="1"/>
          <p:nvPr/>
        </p:nvSpPr>
        <p:spPr>
          <a:xfrm>
            <a:off x="79593" y="547904"/>
            <a:ext cx="3342395" cy="40037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marL="342900" lvl="0" indent="-342900" algn="just">
              <a:lnSpc>
                <a:spcPct val="111000"/>
              </a:lnSpc>
              <a:spcAft>
                <a:spcPts val="0"/>
              </a:spcAft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fr-FR" sz="800" dirty="0">
                <a:solidFill>
                  <a:srgbClr val="000000"/>
                </a:solidFill>
                <a:ea typeface="Garamond" panose="02020404030301010803" pitchFamily="18" charset="0"/>
                <a:cs typeface="Garamond" panose="02020404030301010803" pitchFamily="18" charset="0"/>
              </a:rPr>
              <a:t>Motivation des acteurs sur le terrain ; </a:t>
            </a:r>
          </a:p>
          <a:p>
            <a:pPr marL="342900" lvl="0" indent="-342900" algn="just">
              <a:lnSpc>
                <a:spcPct val="111000"/>
              </a:lnSpc>
              <a:spcAft>
                <a:spcPts val="0"/>
              </a:spcAft>
              <a:buFont typeface="Wingdings" panose="05000000000000000000" pitchFamily="2" charset="2"/>
              <a:buChar char=""/>
              <a:tabLst>
                <a:tab pos="457200" algn="l"/>
                <a:tab pos="914400" algn="l"/>
              </a:tabLst>
            </a:pPr>
            <a:r>
              <a:rPr lang="fr-FR" sz="800" dirty="0">
                <a:solidFill>
                  <a:srgbClr val="000000"/>
                </a:solidFill>
                <a:ea typeface="Garamond" panose="02020404030301010803" pitchFamily="18" charset="0"/>
                <a:cs typeface="Garamond" panose="02020404030301010803" pitchFamily="18" charset="0"/>
              </a:rPr>
              <a:t>CREC : Faible réalisation des activités dans les provinces touchées </a:t>
            </a:r>
            <a:r>
              <a:rPr lang="en-US" sz="800" dirty="0">
                <a:solidFill>
                  <a:srgbClr val="000000"/>
                </a:solidFill>
                <a:ea typeface="Garamond" panose="02020404030301010803" pitchFamily="18" charset="0"/>
                <a:cs typeface="Garamond" panose="02020404030301010803" pitchFamily="18" charset="0"/>
              </a:rPr>
              <a:t>;</a:t>
            </a:r>
            <a:endParaRPr lang="fr-FR" sz="800" dirty="0">
              <a:solidFill>
                <a:srgbClr val="000000"/>
              </a:solidFill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 marL="342900" lvl="0" indent="-342900" algn="just">
              <a:lnSpc>
                <a:spcPct val="111000"/>
              </a:lnSpc>
              <a:spcAft>
                <a:spcPts val="0"/>
              </a:spcAft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fr-FR" sz="800" dirty="0">
                <a:solidFill>
                  <a:srgbClr val="000000"/>
                </a:solidFill>
                <a:ea typeface="Garamond" panose="02020404030301010803" pitchFamily="18" charset="0"/>
                <a:cs typeface="Garamond" panose="02020404030301010803" pitchFamily="18" charset="0"/>
              </a:rPr>
              <a:t>PCI : Faible réalisation des activités dans les provinces touchées ;</a:t>
            </a:r>
          </a:p>
          <a:p>
            <a:pPr marL="692150" indent="-6350" algn="just">
              <a:lnSpc>
                <a:spcPct val="111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fr-FR" sz="800" b="1" dirty="0">
                <a:solidFill>
                  <a:srgbClr val="000000"/>
                </a:solidFill>
                <a:ea typeface="Garamond" panose="02020404030301010803" pitchFamily="18" charset="0"/>
                <a:cs typeface="Garamond" panose="02020404030301010803" pitchFamily="18" charset="0"/>
              </a:rPr>
              <a:t>KINSHASA </a:t>
            </a:r>
          </a:p>
          <a:p>
            <a:pPr marL="628650" lvl="1" indent="-171450">
              <a:lnSpc>
                <a:spcPct val="107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Insuffisance de la capacité d’approvisionnement en eau dans les 3 sites ;</a:t>
            </a:r>
          </a:p>
          <a:p>
            <a:pPr marL="628650" lvl="1" indent="-171450">
              <a:lnSpc>
                <a:spcPct val="107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Insuffisance d’infrastructures PCI –EHA au site Kinkole : </a:t>
            </a:r>
            <a:endParaRPr lang="fr-FR" sz="800" dirty="0">
              <a:solidFill>
                <a:srgbClr val="000000"/>
              </a:solidFill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 marL="1143000" lvl="2" indent="-228600" algn="just">
              <a:lnSpc>
                <a:spcPct val="111000"/>
              </a:lnSpc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fr-FR" sz="800" dirty="0">
                <a:solidFill>
                  <a:srgbClr val="000000"/>
                </a:solidFill>
                <a:ea typeface="Garamond" panose="02020404030301010803" pitchFamily="18" charset="0"/>
                <a:cs typeface="Garamond" panose="02020404030301010803" pitchFamily="18" charset="0"/>
              </a:rPr>
              <a:t>Des toilettes portables ; </a:t>
            </a:r>
          </a:p>
          <a:p>
            <a:pPr marL="1143000" lvl="2" indent="-228600" algn="just">
              <a:lnSpc>
                <a:spcPct val="111000"/>
              </a:lnSpc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fr-FR" sz="800" dirty="0">
                <a:solidFill>
                  <a:srgbClr val="000000"/>
                </a:solidFill>
                <a:ea typeface="Garamond" panose="02020404030301010803" pitchFamily="18" charset="0"/>
                <a:cs typeface="Garamond" panose="02020404030301010803" pitchFamily="18" charset="0"/>
              </a:rPr>
              <a:t>Des Poubelles ;</a:t>
            </a:r>
          </a:p>
          <a:p>
            <a:pPr marL="1143000" lvl="2" indent="-228600" algn="just">
              <a:lnSpc>
                <a:spcPct val="111000"/>
              </a:lnSpc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fr-FR" sz="800" dirty="0">
                <a:solidFill>
                  <a:srgbClr val="000000"/>
                </a:solidFill>
                <a:ea typeface="Garamond" panose="02020404030301010803" pitchFamily="18" charset="0"/>
                <a:cs typeface="Garamond" panose="02020404030301010803" pitchFamily="18" charset="0"/>
              </a:rPr>
              <a:t>Des dispositifs de lavage des mains ;</a:t>
            </a:r>
          </a:p>
          <a:p>
            <a:pPr marL="1143000" lvl="2" indent="-228600" algn="just">
              <a:lnSpc>
                <a:spcPct val="111000"/>
              </a:lnSpc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fr-FR" sz="800" dirty="0">
                <a:solidFill>
                  <a:srgbClr val="000000"/>
                </a:solidFill>
                <a:ea typeface="Garamond" panose="02020404030301010803" pitchFamily="18" charset="0"/>
                <a:cs typeface="Garamond" panose="02020404030301010803" pitchFamily="18" charset="0"/>
              </a:rPr>
              <a:t>Des kits de gestion d’hygiène menstruelle ;</a:t>
            </a:r>
          </a:p>
          <a:p>
            <a:pPr marL="1143000" lvl="2" indent="-228600" algn="just">
              <a:lnSpc>
                <a:spcPct val="111000"/>
              </a:lnSpc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fr-FR" sz="800" dirty="0">
                <a:solidFill>
                  <a:srgbClr val="000000"/>
                </a:solidFill>
                <a:ea typeface="Garamond" panose="02020404030301010803" pitchFamily="18" charset="0"/>
                <a:cs typeface="Garamond" panose="02020404030301010803" pitchFamily="18" charset="0"/>
              </a:rPr>
              <a:t>Du mécanisme de gestion des déchets (Collecte et évacuation journalière) </a:t>
            </a:r>
            <a:r>
              <a:rPr lang="fr-FR" sz="850" dirty="0">
                <a:solidFill>
                  <a:srgbClr val="000000"/>
                </a:solidFill>
                <a:ea typeface="Garamond" panose="02020404030301010803" pitchFamily="18" charset="0"/>
                <a:cs typeface="Garamond" panose="02020404030301010803" pitchFamily="18" charset="0"/>
              </a:rPr>
              <a:t>;</a:t>
            </a:r>
            <a:endParaRPr lang="fr-FR" sz="850" b="1" dirty="0">
              <a:solidFill>
                <a:srgbClr val="000000"/>
              </a:solidFill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 marL="628650" lvl="1" indent="-171450">
              <a:lnSpc>
                <a:spcPct val="107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Insuffisance en EPI pour les préstataires (Poste Médical Avancé et hygiénistes du sites) ;</a:t>
            </a:r>
          </a:p>
          <a:p>
            <a:pPr marL="628650" lvl="1" indent="-171450">
              <a:lnSpc>
                <a:spcPct val="107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Insuffisance en intrants PCI </a:t>
            </a:r>
          </a:p>
          <a:p>
            <a:pPr marL="628650" lvl="1" indent="-171450">
              <a:lnSpc>
                <a:spcPct val="107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Renforcement des capacités des prestataires en PCI-EHA; </a:t>
            </a:r>
          </a:p>
          <a:p>
            <a:pPr marL="342900" lvl="0" indent="-342900" algn="just">
              <a:lnSpc>
                <a:spcPct val="111000"/>
              </a:lnSpc>
              <a:spcAft>
                <a:spcPts val="0"/>
              </a:spcAft>
              <a:buFont typeface="Wingdings" panose="05000000000000000000" pitchFamily="2" charset="2"/>
              <a:buChar char=""/>
              <a:tabLst>
                <a:tab pos="914400" algn="l"/>
              </a:tabLst>
            </a:pPr>
            <a:r>
              <a:rPr lang="en-US" sz="850" dirty="0">
                <a:solidFill>
                  <a:srgbClr val="000000"/>
                </a:solidFill>
                <a:ea typeface="Garamond" panose="02020404030301010803" pitchFamily="18" charset="0"/>
                <a:cs typeface="Garamond" panose="02020404030301010803" pitchFamily="18" charset="0"/>
              </a:rPr>
              <a:t>PEC HOLISTIQUE : </a:t>
            </a:r>
            <a:r>
              <a:rPr lang="en-US" sz="850" dirty="0" err="1">
                <a:solidFill>
                  <a:srgbClr val="000000"/>
                </a:solidFill>
                <a:ea typeface="Garamond" panose="02020404030301010803" pitchFamily="18" charset="0"/>
                <a:cs typeface="Garamond" panose="02020404030301010803" pitchFamily="18" charset="0"/>
              </a:rPr>
              <a:t>continuité</a:t>
            </a:r>
            <a:r>
              <a:rPr lang="en-US" sz="850" dirty="0">
                <a:solidFill>
                  <a:srgbClr val="000000"/>
                </a:solidFill>
                <a:ea typeface="Garamond" panose="02020404030301010803" pitchFamily="18" charset="0"/>
                <a:cs typeface="Garamond" panose="02020404030301010803" pitchFamily="18" charset="0"/>
              </a:rPr>
              <a:t> des </a:t>
            </a:r>
            <a:r>
              <a:rPr lang="en-US" sz="850" dirty="0" err="1">
                <a:solidFill>
                  <a:srgbClr val="000000"/>
                </a:solidFill>
                <a:ea typeface="Garamond" panose="02020404030301010803" pitchFamily="18" charset="0"/>
                <a:cs typeface="Garamond" panose="02020404030301010803" pitchFamily="18" charset="0"/>
              </a:rPr>
              <a:t>soins</a:t>
            </a:r>
            <a:r>
              <a:rPr lang="en-US" sz="850" dirty="0">
                <a:solidFill>
                  <a:srgbClr val="000000"/>
                </a:solidFill>
                <a:ea typeface="Garamond" panose="02020404030301010803" pitchFamily="18" charset="0"/>
                <a:cs typeface="Garamond" panose="02020404030301010803" pitchFamily="18" charset="0"/>
              </a:rPr>
              <a:t> des </a:t>
            </a:r>
            <a:r>
              <a:rPr lang="en-US" sz="850" dirty="0" err="1">
                <a:solidFill>
                  <a:srgbClr val="000000"/>
                </a:solidFill>
                <a:ea typeface="Garamond" panose="02020404030301010803" pitchFamily="18" charset="0"/>
                <a:cs typeface="Garamond" panose="02020404030301010803" pitchFamily="18" charset="0"/>
              </a:rPr>
              <a:t>sinistrés</a:t>
            </a:r>
            <a:r>
              <a:rPr lang="en-US" sz="850" dirty="0">
                <a:solidFill>
                  <a:srgbClr val="000000"/>
                </a:solidFill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en-US" sz="850" dirty="0" err="1">
                <a:solidFill>
                  <a:srgbClr val="000000"/>
                </a:solidFill>
                <a:ea typeface="Garamond" panose="02020404030301010803" pitchFamily="18" charset="0"/>
                <a:cs typeface="Garamond" panose="02020404030301010803" pitchFamily="18" charset="0"/>
              </a:rPr>
              <a:t>malades</a:t>
            </a:r>
            <a:r>
              <a:rPr lang="en-US" sz="850" dirty="0">
                <a:solidFill>
                  <a:srgbClr val="000000"/>
                </a:solidFill>
                <a:ea typeface="Garamond" panose="02020404030301010803" pitchFamily="18" charset="0"/>
                <a:cs typeface="Garamond" panose="02020404030301010803" pitchFamily="18" charset="0"/>
              </a:rPr>
              <a:t> (PMA et </a:t>
            </a:r>
            <a:r>
              <a:rPr lang="en-US" sz="850" dirty="0" err="1">
                <a:solidFill>
                  <a:srgbClr val="000000"/>
                </a:solidFill>
                <a:ea typeface="Garamond" panose="02020404030301010803" pitchFamily="18" charset="0"/>
                <a:cs typeface="Garamond" panose="02020404030301010803" pitchFamily="18" charset="0"/>
              </a:rPr>
              <a:t>ceux</a:t>
            </a:r>
            <a:r>
              <a:rPr lang="en-US" sz="850" dirty="0">
                <a:solidFill>
                  <a:srgbClr val="000000"/>
                </a:solidFill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en-US" sz="850" dirty="0" err="1">
                <a:solidFill>
                  <a:srgbClr val="000000"/>
                </a:solidFill>
                <a:ea typeface="Garamond" panose="02020404030301010803" pitchFamily="18" charset="0"/>
                <a:cs typeface="Garamond" panose="02020404030301010803" pitchFamily="18" charset="0"/>
              </a:rPr>
              <a:t>transférés</a:t>
            </a:r>
            <a:r>
              <a:rPr lang="en-US" sz="850" dirty="0">
                <a:solidFill>
                  <a:srgbClr val="000000"/>
                </a:solidFill>
                <a:ea typeface="Garamond" panose="02020404030301010803" pitchFamily="18" charset="0"/>
                <a:cs typeface="Garamond" panose="02020404030301010803" pitchFamily="18" charset="0"/>
              </a:rPr>
              <a:t> dans les ESS) dans les provinces </a:t>
            </a:r>
            <a:r>
              <a:rPr lang="en-US" sz="850" dirty="0" err="1">
                <a:solidFill>
                  <a:srgbClr val="000000"/>
                </a:solidFill>
                <a:ea typeface="Garamond" panose="02020404030301010803" pitchFamily="18" charset="0"/>
                <a:cs typeface="Garamond" panose="02020404030301010803" pitchFamily="18" charset="0"/>
              </a:rPr>
              <a:t>touchées</a:t>
            </a:r>
            <a:r>
              <a:rPr lang="en-US" sz="850" dirty="0">
                <a:solidFill>
                  <a:srgbClr val="000000"/>
                </a:solidFill>
                <a:ea typeface="Garamond" panose="02020404030301010803" pitchFamily="18" charset="0"/>
                <a:cs typeface="Garamond" panose="02020404030301010803" pitchFamily="18" charset="0"/>
              </a:rPr>
              <a:t> :</a:t>
            </a:r>
            <a:endParaRPr lang="fr-FR" sz="850" dirty="0">
              <a:solidFill>
                <a:srgbClr val="000000"/>
              </a:solidFill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 marL="685800" lvl="1" indent="-228600" algn="just">
              <a:buFont typeface="Wingdings" panose="05000000000000000000" pitchFamily="2" charset="2"/>
              <a:buChar char="§"/>
              <a:tabLst>
                <a:tab pos="457200" algn="l"/>
                <a:tab pos="1371600" algn="l"/>
              </a:tabLst>
            </a:pPr>
            <a:r>
              <a:rPr lang="fr-FR" sz="800" dirty="0"/>
              <a:t>Rupture de stock en médicaments aux PMA et EES de référence</a:t>
            </a:r>
            <a:endParaRPr lang="fr-FR" sz="850" dirty="0">
              <a:solidFill>
                <a:srgbClr val="000000"/>
              </a:solidFill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"/>
              <a:tabLst>
                <a:tab pos="914400" algn="l"/>
              </a:tabLst>
            </a:pPr>
            <a:r>
              <a:rPr lang="en-US" sz="800" dirty="0">
                <a:solidFill>
                  <a:srgbClr val="000000"/>
                </a:solidFill>
                <a:ea typeface="Garamond" panose="02020404030301010803" pitchFamily="18" charset="0"/>
                <a:cs typeface="Garamond" panose="02020404030301010803" pitchFamily="18" charset="0"/>
              </a:rPr>
              <a:t>SURETE SECURITE/ PSEA</a:t>
            </a:r>
            <a:endParaRPr lang="fr-FR" sz="800" dirty="0">
              <a:solidFill>
                <a:srgbClr val="000000"/>
              </a:solidFill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 marL="685800" lvl="1" indent="-228600" algn="just">
              <a:buFont typeface="Wingdings" panose="05000000000000000000" pitchFamily="2" charset="2"/>
              <a:buChar char="§"/>
              <a:tabLst>
                <a:tab pos="457200" algn="l"/>
                <a:tab pos="1371600" algn="l"/>
              </a:tabLst>
            </a:pPr>
            <a:r>
              <a:rPr lang="fr-FR" sz="800" dirty="0"/>
              <a:t>Faible réalisation d’activités PSEA dans les provinces touchées 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"/>
              <a:tabLst>
                <a:tab pos="914400" algn="l"/>
              </a:tabLst>
            </a:pPr>
            <a:r>
              <a:rPr lang="en-US" sz="800" dirty="0" err="1">
                <a:solidFill>
                  <a:srgbClr val="000000"/>
                </a:solidFill>
                <a:ea typeface="Garamond" panose="02020404030301010803" pitchFamily="18" charset="0"/>
                <a:cs typeface="Garamond" panose="02020404030301010803" pitchFamily="18" charset="0"/>
              </a:rPr>
              <a:t>Insuffisance</a:t>
            </a:r>
            <a:r>
              <a:rPr lang="en-US" sz="800" dirty="0">
                <a:solidFill>
                  <a:srgbClr val="000000"/>
                </a:solidFill>
                <a:ea typeface="Garamond" panose="02020404030301010803" pitchFamily="18" charset="0"/>
                <a:cs typeface="Garamond" panose="02020404030301010803" pitchFamily="18" charset="0"/>
              </a:rPr>
              <a:t> d’appui à la DPS pour le renforcement des activités de Santé Publique ;</a:t>
            </a:r>
            <a:endParaRPr lang="fr-FR" sz="800" dirty="0">
              <a:solidFill>
                <a:srgbClr val="000000"/>
              </a:solidFill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"/>
              <a:tabLst>
                <a:tab pos="914400" algn="l"/>
              </a:tabLst>
            </a:pPr>
            <a:r>
              <a:rPr lang="en-US" sz="800" dirty="0">
                <a:solidFill>
                  <a:srgbClr val="000000"/>
                </a:solidFill>
                <a:ea typeface="Garamond" panose="02020404030301010803" pitchFamily="18" charset="0"/>
                <a:cs typeface="Garamond" panose="02020404030301010803" pitchFamily="18" charset="0"/>
              </a:rPr>
              <a:t>Mise </a:t>
            </a:r>
            <a:r>
              <a:rPr lang="en-US" sz="800" dirty="0" err="1">
                <a:solidFill>
                  <a:srgbClr val="000000"/>
                </a:solidFill>
                <a:ea typeface="Garamond" panose="02020404030301010803" pitchFamily="18" charset="0"/>
                <a:cs typeface="Garamond" panose="02020404030301010803" pitchFamily="18" charset="0"/>
              </a:rPr>
              <a:t>en</a:t>
            </a:r>
            <a:r>
              <a:rPr lang="en-US" sz="800" dirty="0">
                <a:solidFill>
                  <a:srgbClr val="000000"/>
                </a:solidFill>
                <a:ea typeface="Garamond" panose="02020404030301010803" pitchFamily="18" charset="0"/>
                <a:cs typeface="Garamond" panose="02020404030301010803" pitchFamily="18" charset="0"/>
              </a:rPr>
              <a:t> oeuvre effective de la continuité des soins. </a:t>
            </a:r>
            <a:endParaRPr lang="fr-FR" sz="800" dirty="0">
              <a:solidFill>
                <a:srgbClr val="000000"/>
              </a:solidFill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 marL="41275" lvl="1">
              <a:lnSpc>
                <a:spcPct val="107000"/>
              </a:lnSpc>
            </a:pPr>
            <a:endParaRPr lang="en-US" sz="1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7075" lvl="1" indent="-228600">
              <a:lnSpc>
                <a:spcPct val="107000"/>
              </a:lnSpc>
              <a:buFont typeface="Wingdings" panose="05000000000000000000" pitchFamily="2" charset="2"/>
              <a:buChar char="§"/>
            </a:pP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50">
            <a:extLst>
              <a:ext uri="{FF2B5EF4-FFF2-40B4-BE49-F238E27FC236}">
                <a16:creationId xmlns:a16="http://schemas.microsoft.com/office/drawing/2014/main" id="{D84E0D7A-B4D1-10F8-B3D1-35FA7E7486F7}"/>
              </a:ext>
            </a:extLst>
          </p:cNvPr>
          <p:cNvSpPr txBox="1"/>
          <p:nvPr/>
        </p:nvSpPr>
        <p:spPr>
          <a:xfrm>
            <a:off x="3421988" y="547904"/>
            <a:ext cx="3408435" cy="40037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marL="269875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9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Mobiliser les fonds pour appuyer la réponse ;</a:t>
            </a:r>
          </a:p>
          <a:p>
            <a:pPr marL="269875" lvl="1" indent="-2286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9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Appuyer la PEC holistique des sinistrés atteintes d’affections sanitaires et de ceux  transférés dans les ESS pour les soins  appropriées (</a:t>
            </a:r>
            <a:r>
              <a:rPr lang="fr-FR" sz="9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médicaments, matériels de PEC et bien plus…)</a:t>
            </a:r>
            <a:r>
              <a:rPr lang="en-US" sz="9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fr-FR" sz="9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9875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9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Améliorer les conditions sanitaires dans les sites d’hébergement des provinces touchées en leurs dotant les infrastructures PCI-EHA manquantes  selon la norme ;</a:t>
            </a:r>
          </a:p>
          <a:p>
            <a:pPr marL="269875" lvl="1" indent="-2286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fr-FR" sz="9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Doter les provinces touchées en intrants et Kits PCI communautaires ainsi que pour les ESS  ;</a:t>
            </a:r>
          </a:p>
          <a:p>
            <a:pPr marL="269875" lvl="1" indent="-2286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fr-FR" sz="9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Doter les provinces touchées en Kits PEC Médicale ;</a:t>
            </a:r>
          </a:p>
          <a:p>
            <a:pPr marL="269875" lvl="1" indent="-2286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fr-FR" sz="9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Renforcer </a:t>
            </a:r>
            <a:r>
              <a:rPr lang="fr-FR" sz="95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</a:t>
            </a:r>
            <a:r>
              <a:rPr lang="fr-FR" sz="9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capacités de tous les prestataires en PCI/EHA dans les provinces touchées ;</a:t>
            </a:r>
          </a:p>
          <a:p>
            <a:pPr marL="269875" lvl="1" indent="-2286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fr-FR" sz="9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Appuyer </a:t>
            </a:r>
            <a:r>
              <a:rPr lang="en-US" sz="9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activités de la CREC dans les provinces </a:t>
            </a:r>
            <a:r>
              <a:rPr lang="en-US" sz="9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touchées</a:t>
            </a:r>
            <a:r>
              <a:rPr lang="en-US" sz="9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;</a:t>
            </a:r>
          </a:p>
          <a:p>
            <a:pPr marL="269875" lvl="1" indent="-2286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9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Appuyer les activités de la PSEA/VBG dans les provinces touchées. </a:t>
            </a:r>
          </a:p>
          <a:p>
            <a:pPr marL="269875" lvl="1" indent="-228600">
              <a:lnSpc>
                <a:spcPct val="107000"/>
              </a:lnSpc>
              <a:buFont typeface="Wingdings" panose="05000000000000000000" pitchFamily="2" charset="2"/>
              <a:buChar char="§"/>
            </a:pPr>
            <a:endParaRPr lang="en-US" sz="9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9875" lvl="1" indent="-228600">
              <a:lnSpc>
                <a:spcPct val="107000"/>
              </a:lnSpc>
              <a:buFont typeface="Wingdings" panose="05000000000000000000" pitchFamily="2" charset="2"/>
              <a:buChar char="§"/>
            </a:pPr>
            <a:endParaRPr lang="fr-FR" sz="9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1275">
              <a:lnSpc>
                <a:spcPct val="107000"/>
              </a:lnSpc>
              <a:spcAft>
                <a:spcPts val="0"/>
              </a:spcAft>
            </a:pPr>
            <a:endParaRPr lang="fr-FR" sz="9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9875" indent="-2286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9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Augmentation la capacité d’approvisionnement en eau potable dans les 3 sites de Kinshasa  ;</a:t>
            </a:r>
            <a:endParaRPr lang="fr-FR" sz="900" kern="100" dirty="0">
              <a:solidFill>
                <a:prstClr val="black"/>
              </a:solidFill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9875" indent="-228600">
              <a:buFont typeface="Wingdings" panose="05000000000000000000" pitchFamily="2" charset="2"/>
              <a:buChar char="§"/>
            </a:pPr>
            <a:r>
              <a:rPr lang="fr-FR" sz="9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Plaidoyer au prêt du ministre de la santé ainsi que des partenaires techniques et financiers pour  l’appui financier de la réponse ;</a:t>
            </a:r>
          </a:p>
          <a:p>
            <a:pPr marL="269875" indent="-228600">
              <a:buFont typeface="Wingdings" panose="05000000000000000000" pitchFamily="2" charset="2"/>
              <a:buChar char="§"/>
            </a:pPr>
            <a:r>
              <a:rPr lang="fr-FR" sz="9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Activation du COUSP avec la mise en place du SGI-Inondations.</a:t>
            </a:r>
          </a:p>
          <a:p>
            <a:pPr marL="41275"/>
            <a:endParaRPr lang="fr-FR" sz="1000" kern="100" dirty="0">
              <a:solidFill>
                <a:prstClr val="black"/>
              </a:solidFill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1988" y="2984421"/>
            <a:ext cx="3408435" cy="207563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>
                    <a:lumMod val="95000"/>
                  </a:schemeClr>
                </a:solidFill>
              </a:rPr>
              <a:t>ACTIONS DE REPONSE EN COURS </a:t>
            </a:r>
          </a:p>
        </p:txBody>
      </p:sp>
    </p:spTree>
    <p:extLst>
      <p:ext uri="{BB962C8B-B14F-4D97-AF65-F5344CB8AC3E}">
        <p14:creationId xmlns:p14="http://schemas.microsoft.com/office/powerpoint/2010/main" val="2624903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82870</TotalTime>
  <Words>1283</Words>
  <Application>Microsoft Office PowerPoint</Application>
  <PresentationFormat>Format A4 (210 x 297 mm)</PresentationFormat>
  <Paragraphs>153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Arial</vt:lpstr>
      <vt:lpstr>Arial Narrow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Windows User;Dr MBUYI Serge</dc:creator>
  <cp:lastModifiedBy>Ruben KABULO</cp:lastModifiedBy>
  <cp:revision>1427</cp:revision>
  <dcterms:created xsi:type="dcterms:W3CDTF">2024-09-12T16:16:11Z</dcterms:created>
  <dcterms:modified xsi:type="dcterms:W3CDTF">2025-05-15T13:03:16Z</dcterms:modified>
</cp:coreProperties>
</file>