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328" r:id="rId2"/>
    <p:sldId id="327" r:id="rId3"/>
    <p:sldId id="326" r:id="rId4"/>
    <p:sldId id="286" r:id="rId5"/>
    <p:sldId id="287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sianzaj\Documents\WHO\Projects\MPox\MONKEY%20POX\DRC_Scale_up_2025\Data%20management\Indicators\Indicateurs_MPox_cases_courbe_SE012024_SE26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sianzaj\Documents\WHO\Projects\MPox\MONKEY%20POX\DRC_Scale_up_2025\Data%20management\Indicators\Indicateurs_MPox_cases_courbe_SE012024_SE26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98869750471"/>
          <c:y val="5.2869141357330299E-2"/>
          <c:w val="0.76084428491540101"/>
          <c:h val="0.70840941993167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Prelevement_invest!$D$1</c:f>
              <c:strCache>
                <c:ptCount val="1"/>
                <c:pt idx="0">
                  <c:v>Cas suspects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Prelevement_invest!$C$2:$C$79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Prelevement_invest!$D$2:$D$79</c:f>
              <c:numCache>
                <c:formatCode>General</c:formatCode>
                <c:ptCount val="78"/>
                <c:pt idx="0">
                  <c:v>264</c:v>
                </c:pt>
                <c:pt idx="1">
                  <c:v>297</c:v>
                </c:pt>
                <c:pt idx="2">
                  <c:v>276</c:v>
                </c:pt>
                <c:pt idx="3">
                  <c:v>342</c:v>
                </c:pt>
                <c:pt idx="4">
                  <c:v>406</c:v>
                </c:pt>
                <c:pt idx="5">
                  <c:v>520</c:v>
                </c:pt>
                <c:pt idx="6">
                  <c:v>547</c:v>
                </c:pt>
                <c:pt idx="7">
                  <c:v>606</c:v>
                </c:pt>
                <c:pt idx="8">
                  <c:v>376</c:v>
                </c:pt>
                <c:pt idx="9">
                  <c:v>380</c:v>
                </c:pt>
                <c:pt idx="10">
                  <c:v>300</c:v>
                </c:pt>
                <c:pt idx="11">
                  <c:v>286</c:v>
                </c:pt>
                <c:pt idx="12">
                  <c:v>282</c:v>
                </c:pt>
                <c:pt idx="13">
                  <c:v>301</c:v>
                </c:pt>
                <c:pt idx="14">
                  <c:v>269</c:v>
                </c:pt>
                <c:pt idx="15">
                  <c:v>245</c:v>
                </c:pt>
                <c:pt idx="16">
                  <c:v>262</c:v>
                </c:pt>
                <c:pt idx="17">
                  <c:v>440</c:v>
                </c:pt>
                <c:pt idx="18">
                  <c:v>520</c:v>
                </c:pt>
                <c:pt idx="19">
                  <c:v>453</c:v>
                </c:pt>
                <c:pt idx="20">
                  <c:v>444</c:v>
                </c:pt>
                <c:pt idx="21">
                  <c:v>420</c:v>
                </c:pt>
                <c:pt idx="22">
                  <c:v>500</c:v>
                </c:pt>
                <c:pt idx="23">
                  <c:v>473</c:v>
                </c:pt>
                <c:pt idx="24">
                  <c:v>516</c:v>
                </c:pt>
                <c:pt idx="25">
                  <c:v>662</c:v>
                </c:pt>
                <c:pt idx="26">
                  <c:v>839</c:v>
                </c:pt>
                <c:pt idx="27">
                  <c:v>863</c:v>
                </c:pt>
                <c:pt idx="28">
                  <c:v>874</c:v>
                </c:pt>
                <c:pt idx="29">
                  <c:v>892</c:v>
                </c:pt>
                <c:pt idx="30">
                  <c:v>967</c:v>
                </c:pt>
                <c:pt idx="31">
                  <c:v>1050</c:v>
                </c:pt>
                <c:pt idx="32">
                  <c:v>1379</c:v>
                </c:pt>
                <c:pt idx="33">
                  <c:v>1796</c:v>
                </c:pt>
                <c:pt idx="34">
                  <c:v>1949</c:v>
                </c:pt>
                <c:pt idx="35">
                  <c:v>2166</c:v>
                </c:pt>
                <c:pt idx="36">
                  <c:v>2321</c:v>
                </c:pt>
                <c:pt idx="37">
                  <c:v>2423</c:v>
                </c:pt>
                <c:pt idx="38">
                  <c:v>2341</c:v>
                </c:pt>
                <c:pt idx="39">
                  <c:v>2358</c:v>
                </c:pt>
                <c:pt idx="40">
                  <c:v>2138</c:v>
                </c:pt>
                <c:pt idx="41">
                  <c:v>2071</c:v>
                </c:pt>
                <c:pt idx="42">
                  <c:v>2078</c:v>
                </c:pt>
                <c:pt idx="43">
                  <c:v>2205</c:v>
                </c:pt>
                <c:pt idx="44">
                  <c:v>2185</c:v>
                </c:pt>
                <c:pt idx="45">
                  <c:v>2250</c:v>
                </c:pt>
                <c:pt idx="46">
                  <c:v>2091</c:v>
                </c:pt>
                <c:pt idx="47">
                  <c:v>2135</c:v>
                </c:pt>
                <c:pt idx="48">
                  <c:v>2618</c:v>
                </c:pt>
                <c:pt idx="49">
                  <c:v>2705</c:v>
                </c:pt>
                <c:pt idx="50">
                  <c:v>2046</c:v>
                </c:pt>
                <c:pt idx="51">
                  <c:v>2068</c:v>
                </c:pt>
                <c:pt idx="52">
                  <c:v>2372</c:v>
                </c:pt>
                <c:pt idx="53">
                  <c:v>2966</c:v>
                </c:pt>
                <c:pt idx="54">
                  <c:v>2732</c:v>
                </c:pt>
                <c:pt idx="55">
                  <c:v>2415</c:v>
                </c:pt>
                <c:pt idx="56">
                  <c:v>2287</c:v>
                </c:pt>
                <c:pt idx="57">
                  <c:v>2276</c:v>
                </c:pt>
                <c:pt idx="58">
                  <c:v>2187</c:v>
                </c:pt>
                <c:pt idx="59">
                  <c:v>2383</c:v>
                </c:pt>
                <c:pt idx="60">
                  <c:v>2311</c:v>
                </c:pt>
                <c:pt idx="61">
                  <c:v>2300</c:v>
                </c:pt>
                <c:pt idx="62">
                  <c:v>2442</c:v>
                </c:pt>
                <c:pt idx="63">
                  <c:v>2109</c:v>
                </c:pt>
                <c:pt idx="64">
                  <c:v>2112</c:v>
                </c:pt>
                <c:pt idx="65">
                  <c:v>1783</c:v>
                </c:pt>
                <c:pt idx="66">
                  <c:v>2167</c:v>
                </c:pt>
                <c:pt idx="67">
                  <c:v>2646</c:v>
                </c:pt>
                <c:pt idx="68">
                  <c:v>2696</c:v>
                </c:pt>
                <c:pt idx="69">
                  <c:v>2173</c:v>
                </c:pt>
                <c:pt idx="70">
                  <c:v>2057</c:v>
                </c:pt>
                <c:pt idx="71">
                  <c:v>1595</c:v>
                </c:pt>
                <c:pt idx="72">
                  <c:v>1816</c:v>
                </c:pt>
                <c:pt idx="73">
                  <c:v>2144</c:v>
                </c:pt>
                <c:pt idx="74">
                  <c:v>1816</c:v>
                </c:pt>
                <c:pt idx="75">
                  <c:v>1705</c:v>
                </c:pt>
                <c:pt idx="76">
                  <c:v>1515</c:v>
                </c:pt>
                <c:pt idx="77">
                  <c:v>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1-48B5-93FF-5B27E82D2DFB}"/>
            </c:ext>
          </c:extLst>
        </c:ser>
        <c:ser>
          <c:idx val="1"/>
          <c:order val="1"/>
          <c:tx>
            <c:strRef>
              <c:f>Prelevement_invest!$E$1</c:f>
              <c:strCache>
                <c:ptCount val="1"/>
                <c:pt idx="0">
                  <c:v>Investigation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Prelevement_invest!$C$2:$C$79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Prelevement_invest!$E$2:$E$79</c:f>
              <c:numCache>
                <c:formatCode>General</c:formatCode>
                <c:ptCount val="78"/>
                <c:pt idx="0">
                  <c:v>179</c:v>
                </c:pt>
                <c:pt idx="1">
                  <c:v>329</c:v>
                </c:pt>
                <c:pt idx="2">
                  <c:v>292</c:v>
                </c:pt>
                <c:pt idx="3">
                  <c:v>381</c:v>
                </c:pt>
                <c:pt idx="4">
                  <c:v>159</c:v>
                </c:pt>
                <c:pt idx="5">
                  <c:v>362</c:v>
                </c:pt>
                <c:pt idx="6">
                  <c:v>595</c:v>
                </c:pt>
                <c:pt idx="7">
                  <c:v>253</c:v>
                </c:pt>
                <c:pt idx="8">
                  <c:v>279</c:v>
                </c:pt>
                <c:pt idx="9">
                  <c:v>316</c:v>
                </c:pt>
                <c:pt idx="10">
                  <c:v>282</c:v>
                </c:pt>
                <c:pt idx="11">
                  <c:v>251</c:v>
                </c:pt>
                <c:pt idx="12">
                  <c:v>252</c:v>
                </c:pt>
                <c:pt idx="13">
                  <c:v>220</c:v>
                </c:pt>
                <c:pt idx="14">
                  <c:v>264</c:v>
                </c:pt>
                <c:pt idx="15">
                  <c:v>219</c:v>
                </c:pt>
                <c:pt idx="16">
                  <c:v>317</c:v>
                </c:pt>
                <c:pt idx="17">
                  <c:v>487</c:v>
                </c:pt>
                <c:pt idx="18">
                  <c:v>471</c:v>
                </c:pt>
                <c:pt idx="19">
                  <c:v>513</c:v>
                </c:pt>
                <c:pt idx="20">
                  <c:v>460</c:v>
                </c:pt>
                <c:pt idx="21">
                  <c:v>350</c:v>
                </c:pt>
                <c:pt idx="22">
                  <c:v>432</c:v>
                </c:pt>
                <c:pt idx="23">
                  <c:v>633</c:v>
                </c:pt>
                <c:pt idx="24">
                  <c:v>613</c:v>
                </c:pt>
                <c:pt idx="25">
                  <c:v>924</c:v>
                </c:pt>
                <c:pt idx="26">
                  <c:v>936</c:v>
                </c:pt>
                <c:pt idx="27">
                  <c:v>1192</c:v>
                </c:pt>
                <c:pt idx="28">
                  <c:v>1124</c:v>
                </c:pt>
                <c:pt idx="29">
                  <c:v>930</c:v>
                </c:pt>
                <c:pt idx="30">
                  <c:v>766</c:v>
                </c:pt>
                <c:pt idx="31">
                  <c:v>880</c:v>
                </c:pt>
                <c:pt idx="32">
                  <c:v>1185</c:v>
                </c:pt>
                <c:pt idx="33">
                  <c:v>1520</c:v>
                </c:pt>
                <c:pt idx="34">
                  <c:v>1753</c:v>
                </c:pt>
                <c:pt idx="35">
                  <c:v>1868</c:v>
                </c:pt>
                <c:pt idx="36">
                  <c:v>1845</c:v>
                </c:pt>
                <c:pt idx="37">
                  <c:v>2033</c:v>
                </c:pt>
                <c:pt idx="38">
                  <c:v>1827</c:v>
                </c:pt>
                <c:pt idx="39">
                  <c:v>1773</c:v>
                </c:pt>
                <c:pt idx="40">
                  <c:v>1871</c:v>
                </c:pt>
                <c:pt idx="41">
                  <c:v>1896</c:v>
                </c:pt>
                <c:pt idx="42">
                  <c:v>1845</c:v>
                </c:pt>
                <c:pt idx="43">
                  <c:v>1559</c:v>
                </c:pt>
                <c:pt idx="44">
                  <c:v>1839</c:v>
                </c:pt>
                <c:pt idx="45">
                  <c:v>1814</c:v>
                </c:pt>
                <c:pt idx="46">
                  <c:v>1767</c:v>
                </c:pt>
                <c:pt idx="47">
                  <c:v>2045</c:v>
                </c:pt>
                <c:pt idx="48">
                  <c:v>1776</c:v>
                </c:pt>
                <c:pt idx="49">
                  <c:v>1461</c:v>
                </c:pt>
                <c:pt idx="50">
                  <c:v>1325</c:v>
                </c:pt>
                <c:pt idx="51">
                  <c:v>996</c:v>
                </c:pt>
                <c:pt idx="52">
                  <c:v>1655</c:v>
                </c:pt>
                <c:pt idx="53">
                  <c:v>2325</c:v>
                </c:pt>
                <c:pt idx="54">
                  <c:v>2280</c:v>
                </c:pt>
                <c:pt idx="55">
                  <c:v>2033</c:v>
                </c:pt>
                <c:pt idx="56">
                  <c:v>1885</c:v>
                </c:pt>
                <c:pt idx="57">
                  <c:v>1750</c:v>
                </c:pt>
                <c:pt idx="58">
                  <c:v>1722</c:v>
                </c:pt>
                <c:pt idx="59">
                  <c:v>1518</c:v>
                </c:pt>
                <c:pt idx="60">
                  <c:v>1570</c:v>
                </c:pt>
                <c:pt idx="61">
                  <c:v>1774</c:v>
                </c:pt>
                <c:pt idx="62">
                  <c:v>1802</c:v>
                </c:pt>
                <c:pt idx="63">
                  <c:v>1712</c:v>
                </c:pt>
                <c:pt idx="64">
                  <c:v>1505</c:v>
                </c:pt>
                <c:pt idx="65">
                  <c:v>1548</c:v>
                </c:pt>
                <c:pt idx="66">
                  <c:v>1517</c:v>
                </c:pt>
                <c:pt idx="67">
                  <c:v>2122</c:v>
                </c:pt>
                <c:pt idx="68">
                  <c:v>1786</c:v>
                </c:pt>
                <c:pt idx="69">
                  <c:v>1592</c:v>
                </c:pt>
                <c:pt idx="70">
                  <c:v>1319</c:v>
                </c:pt>
                <c:pt idx="71">
                  <c:v>1257</c:v>
                </c:pt>
                <c:pt idx="72">
                  <c:v>1189</c:v>
                </c:pt>
                <c:pt idx="73">
                  <c:v>1107</c:v>
                </c:pt>
                <c:pt idx="74">
                  <c:v>915</c:v>
                </c:pt>
                <c:pt idx="75">
                  <c:v>828</c:v>
                </c:pt>
                <c:pt idx="76">
                  <c:v>826</c:v>
                </c:pt>
                <c:pt idx="77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1-48B5-93FF-5B27E82D2DFB}"/>
            </c:ext>
          </c:extLst>
        </c:ser>
        <c:ser>
          <c:idx val="2"/>
          <c:order val="2"/>
          <c:tx>
            <c:strRef>
              <c:f>Prelevement_invest!$F$1</c:f>
              <c:strCache>
                <c:ptCount val="1"/>
                <c:pt idx="0">
                  <c:v>Prelevement</c:v>
                </c:pt>
              </c:strCache>
            </c:strRef>
          </c:tx>
          <c:spPr>
            <a:solidFill>
              <a:srgbClr val="E3C93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Prelevement_invest!$C$2:$C$79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Prelevement_invest!$F$2:$F$79</c:f>
              <c:numCache>
                <c:formatCode>General</c:formatCode>
                <c:ptCount val="78"/>
                <c:pt idx="0">
                  <c:v>72</c:v>
                </c:pt>
                <c:pt idx="1">
                  <c:v>101</c:v>
                </c:pt>
                <c:pt idx="2">
                  <c:v>127</c:v>
                </c:pt>
                <c:pt idx="3">
                  <c:v>166</c:v>
                </c:pt>
                <c:pt idx="4">
                  <c:v>119</c:v>
                </c:pt>
                <c:pt idx="5">
                  <c:v>169</c:v>
                </c:pt>
                <c:pt idx="6">
                  <c:v>163</c:v>
                </c:pt>
                <c:pt idx="7">
                  <c:v>139</c:v>
                </c:pt>
                <c:pt idx="8">
                  <c:v>126</c:v>
                </c:pt>
                <c:pt idx="9">
                  <c:v>130</c:v>
                </c:pt>
                <c:pt idx="10">
                  <c:v>113</c:v>
                </c:pt>
                <c:pt idx="11">
                  <c:v>142</c:v>
                </c:pt>
                <c:pt idx="12">
                  <c:v>146</c:v>
                </c:pt>
                <c:pt idx="13">
                  <c:v>137</c:v>
                </c:pt>
                <c:pt idx="14">
                  <c:v>181</c:v>
                </c:pt>
                <c:pt idx="15">
                  <c:v>136</c:v>
                </c:pt>
                <c:pt idx="16">
                  <c:v>202</c:v>
                </c:pt>
                <c:pt idx="17">
                  <c:v>365</c:v>
                </c:pt>
                <c:pt idx="18">
                  <c:v>318</c:v>
                </c:pt>
                <c:pt idx="19">
                  <c:v>342</c:v>
                </c:pt>
                <c:pt idx="20">
                  <c:v>308</c:v>
                </c:pt>
                <c:pt idx="21">
                  <c:v>196</c:v>
                </c:pt>
                <c:pt idx="22">
                  <c:v>302</c:v>
                </c:pt>
                <c:pt idx="23">
                  <c:v>518</c:v>
                </c:pt>
                <c:pt idx="24">
                  <c:v>514</c:v>
                </c:pt>
                <c:pt idx="25">
                  <c:v>743</c:v>
                </c:pt>
                <c:pt idx="26">
                  <c:v>737</c:v>
                </c:pt>
                <c:pt idx="27">
                  <c:v>930</c:v>
                </c:pt>
                <c:pt idx="28">
                  <c:v>927</c:v>
                </c:pt>
                <c:pt idx="29">
                  <c:v>754</c:v>
                </c:pt>
                <c:pt idx="30">
                  <c:v>620</c:v>
                </c:pt>
                <c:pt idx="31">
                  <c:v>689</c:v>
                </c:pt>
                <c:pt idx="32">
                  <c:v>987</c:v>
                </c:pt>
                <c:pt idx="33">
                  <c:v>1130</c:v>
                </c:pt>
                <c:pt idx="34">
                  <c:v>1432</c:v>
                </c:pt>
                <c:pt idx="35">
                  <c:v>1409</c:v>
                </c:pt>
                <c:pt idx="36">
                  <c:v>1402</c:v>
                </c:pt>
                <c:pt idx="37">
                  <c:v>1625</c:v>
                </c:pt>
                <c:pt idx="38">
                  <c:v>1555</c:v>
                </c:pt>
                <c:pt idx="39">
                  <c:v>1503</c:v>
                </c:pt>
                <c:pt idx="40">
                  <c:v>1556</c:v>
                </c:pt>
                <c:pt idx="41">
                  <c:v>1566</c:v>
                </c:pt>
                <c:pt idx="42">
                  <c:v>1429</c:v>
                </c:pt>
                <c:pt idx="43">
                  <c:v>1301</c:v>
                </c:pt>
                <c:pt idx="44">
                  <c:v>1541</c:v>
                </c:pt>
                <c:pt idx="45">
                  <c:v>1491</c:v>
                </c:pt>
                <c:pt idx="46">
                  <c:v>1470</c:v>
                </c:pt>
                <c:pt idx="47">
                  <c:v>1759</c:v>
                </c:pt>
                <c:pt idx="48">
                  <c:v>1500</c:v>
                </c:pt>
                <c:pt idx="49">
                  <c:v>1301</c:v>
                </c:pt>
                <c:pt idx="50">
                  <c:v>1237</c:v>
                </c:pt>
                <c:pt idx="51">
                  <c:v>919</c:v>
                </c:pt>
                <c:pt idx="52">
                  <c:v>813</c:v>
                </c:pt>
                <c:pt idx="53">
                  <c:v>1038</c:v>
                </c:pt>
                <c:pt idx="54">
                  <c:v>938</c:v>
                </c:pt>
                <c:pt idx="55">
                  <c:v>921</c:v>
                </c:pt>
                <c:pt idx="56">
                  <c:v>891</c:v>
                </c:pt>
                <c:pt idx="57">
                  <c:v>795</c:v>
                </c:pt>
                <c:pt idx="58">
                  <c:v>785</c:v>
                </c:pt>
                <c:pt idx="59">
                  <c:v>691</c:v>
                </c:pt>
                <c:pt idx="60">
                  <c:v>670</c:v>
                </c:pt>
                <c:pt idx="61">
                  <c:v>953</c:v>
                </c:pt>
                <c:pt idx="62">
                  <c:v>813</c:v>
                </c:pt>
                <c:pt idx="63">
                  <c:v>876</c:v>
                </c:pt>
                <c:pt idx="64">
                  <c:v>851</c:v>
                </c:pt>
                <c:pt idx="65">
                  <c:v>867</c:v>
                </c:pt>
                <c:pt idx="66">
                  <c:v>785</c:v>
                </c:pt>
                <c:pt idx="67">
                  <c:v>1260</c:v>
                </c:pt>
                <c:pt idx="68">
                  <c:v>922</c:v>
                </c:pt>
                <c:pt idx="69">
                  <c:v>857</c:v>
                </c:pt>
                <c:pt idx="70">
                  <c:v>693</c:v>
                </c:pt>
                <c:pt idx="71">
                  <c:v>782</c:v>
                </c:pt>
                <c:pt idx="72">
                  <c:v>843</c:v>
                </c:pt>
                <c:pt idx="73">
                  <c:v>735</c:v>
                </c:pt>
                <c:pt idx="74">
                  <c:v>644</c:v>
                </c:pt>
                <c:pt idx="75">
                  <c:v>477</c:v>
                </c:pt>
                <c:pt idx="76">
                  <c:v>392</c:v>
                </c:pt>
                <c:pt idx="77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1-48B5-93FF-5B27E82D2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95704800"/>
        <c:axId val="1695706240"/>
      </c:barChart>
      <c:lineChart>
        <c:grouping val="standard"/>
        <c:varyColors val="0"/>
        <c:ser>
          <c:idx val="3"/>
          <c:order val="3"/>
          <c:tx>
            <c:strRef>
              <c:f>Prelevement_invest!$G$1</c:f>
              <c:strCache>
                <c:ptCount val="1"/>
                <c:pt idx="0">
                  <c:v>Taux de prelevement</c:v>
                </c:pt>
              </c:strCache>
            </c:strRef>
          </c:tx>
          <c:spPr>
            <a:ln w="19050" cap="rnd">
              <a:solidFill>
                <a:srgbClr val="E94478"/>
              </a:solidFill>
              <a:round/>
            </a:ln>
            <a:effectLst/>
          </c:spPr>
          <c:marker>
            <c:symbol val="none"/>
          </c:marker>
          <c:cat>
            <c:strRef>
              <c:f>Prelevement_invest!$C$2:$C$79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Prelevement_invest!$G$2:$G$79</c:f>
              <c:numCache>
                <c:formatCode>0.0%</c:formatCode>
                <c:ptCount val="78"/>
                <c:pt idx="0">
                  <c:v>0.40223463687150801</c:v>
                </c:pt>
                <c:pt idx="1">
                  <c:v>0.30699088145896702</c:v>
                </c:pt>
                <c:pt idx="2">
                  <c:v>0.43493150684931497</c:v>
                </c:pt>
                <c:pt idx="3">
                  <c:v>0.43569553805774303</c:v>
                </c:pt>
                <c:pt idx="4">
                  <c:v>0.74842767295597501</c:v>
                </c:pt>
                <c:pt idx="5">
                  <c:v>0.46685082872928202</c:v>
                </c:pt>
                <c:pt idx="6">
                  <c:v>0.27394957983193302</c:v>
                </c:pt>
                <c:pt idx="7">
                  <c:v>0.54940711462450598</c:v>
                </c:pt>
                <c:pt idx="8">
                  <c:v>0.45161290322580599</c:v>
                </c:pt>
                <c:pt idx="9">
                  <c:v>0.411392405063291</c:v>
                </c:pt>
                <c:pt idx="10">
                  <c:v>0.400709219858156</c:v>
                </c:pt>
                <c:pt idx="11">
                  <c:v>0.56573705179282896</c:v>
                </c:pt>
                <c:pt idx="12">
                  <c:v>0.57936507936507897</c:v>
                </c:pt>
                <c:pt idx="13">
                  <c:v>0.62272727272727302</c:v>
                </c:pt>
                <c:pt idx="14">
                  <c:v>0.685606060606061</c:v>
                </c:pt>
                <c:pt idx="15">
                  <c:v>0.62100456621004596</c:v>
                </c:pt>
                <c:pt idx="16">
                  <c:v>0.63722397476340698</c:v>
                </c:pt>
                <c:pt idx="17">
                  <c:v>0.74948665297741301</c:v>
                </c:pt>
                <c:pt idx="18">
                  <c:v>0.67515923566878999</c:v>
                </c:pt>
                <c:pt idx="19">
                  <c:v>0.66666666666666696</c:v>
                </c:pt>
                <c:pt idx="20">
                  <c:v>0.66956521739130404</c:v>
                </c:pt>
                <c:pt idx="21">
                  <c:v>0.56000000000000005</c:v>
                </c:pt>
                <c:pt idx="22">
                  <c:v>0.69907407407407396</c:v>
                </c:pt>
                <c:pt idx="23">
                  <c:v>0.81832543443917805</c:v>
                </c:pt>
                <c:pt idx="24">
                  <c:v>0.83849918433931503</c:v>
                </c:pt>
                <c:pt idx="25">
                  <c:v>0.804112554112554</c:v>
                </c:pt>
                <c:pt idx="26">
                  <c:v>0.78739316239316204</c:v>
                </c:pt>
                <c:pt idx="27">
                  <c:v>0.78020134228187898</c:v>
                </c:pt>
                <c:pt idx="28">
                  <c:v>0.82473309608540901</c:v>
                </c:pt>
                <c:pt idx="29">
                  <c:v>0.81075268817204305</c:v>
                </c:pt>
                <c:pt idx="30">
                  <c:v>0.809399477806789</c:v>
                </c:pt>
                <c:pt idx="31">
                  <c:v>0.78295454545454501</c:v>
                </c:pt>
                <c:pt idx="32">
                  <c:v>0.83291139240506296</c:v>
                </c:pt>
                <c:pt idx="33">
                  <c:v>0.74342105263157898</c:v>
                </c:pt>
                <c:pt idx="34">
                  <c:v>0.81688533941814001</c:v>
                </c:pt>
                <c:pt idx="35">
                  <c:v>0.75428265524625304</c:v>
                </c:pt>
                <c:pt idx="36">
                  <c:v>0.75989159891598901</c:v>
                </c:pt>
                <c:pt idx="37">
                  <c:v>0.79931136251844603</c:v>
                </c:pt>
                <c:pt idx="38">
                  <c:v>0.85112205801860996</c:v>
                </c:pt>
                <c:pt idx="39">
                  <c:v>0.84771573604060901</c:v>
                </c:pt>
                <c:pt idx="40">
                  <c:v>0.83164083377872799</c:v>
                </c:pt>
                <c:pt idx="41">
                  <c:v>0.825949367088608</c:v>
                </c:pt>
                <c:pt idx="42">
                  <c:v>0.77452574525745299</c:v>
                </c:pt>
                <c:pt idx="43">
                  <c:v>0.83450930083386798</c:v>
                </c:pt>
                <c:pt idx="44">
                  <c:v>0.83795541054921197</c:v>
                </c:pt>
                <c:pt idx="45">
                  <c:v>0.82194046306504998</c:v>
                </c:pt>
                <c:pt idx="46">
                  <c:v>0.83191850594227501</c:v>
                </c:pt>
                <c:pt idx="47">
                  <c:v>0.860146699266504</c:v>
                </c:pt>
                <c:pt idx="48">
                  <c:v>0.84459459459459496</c:v>
                </c:pt>
                <c:pt idx="49">
                  <c:v>0.89048596851471595</c:v>
                </c:pt>
                <c:pt idx="50">
                  <c:v>0.933584905660377</c:v>
                </c:pt>
                <c:pt idx="51">
                  <c:v>0.92269076305220898</c:v>
                </c:pt>
                <c:pt idx="52">
                  <c:v>0.49123867069486399</c:v>
                </c:pt>
                <c:pt idx="53">
                  <c:v>0.44645161290322599</c:v>
                </c:pt>
                <c:pt idx="54">
                  <c:v>0.41140350877192999</c:v>
                </c:pt>
                <c:pt idx="55">
                  <c:v>0.453025086079685</c:v>
                </c:pt>
                <c:pt idx="56">
                  <c:v>0.47267904509283798</c:v>
                </c:pt>
                <c:pt idx="57">
                  <c:v>0.45428571428571402</c:v>
                </c:pt>
                <c:pt idx="58">
                  <c:v>0.45586527293844398</c:v>
                </c:pt>
                <c:pt idx="59">
                  <c:v>0.45520421607378098</c:v>
                </c:pt>
                <c:pt idx="60">
                  <c:v>0.42675159235668803</c:v>
                </c:pt>
                <c:pt idx="61">
                  <c:v>0.53720405862457699</c:v>
                </c:pt>
                <c:pt idx="62">
                  <c:v>0.45116537180910099</c:v>
                </c:pt>
                <c:pt idx="63">
                  <c:v>0.51168224299065401</c:v>
                </c:pt>
                <c:pt idx="64">
                  <c:v>0.56544850498338906</c:v>
                </c:pt>
                <c:pt idx="65">
                  <c:v>0.56007751937984496</c:v>
                </c:pt>
                <c:pt idx="66">
                  <c:v>0.51746868820039504</c:v>
                </c:pt>
                <c:pt idx="67">
                  <c:v>0.59377945334589999</c:v>
                </c:pt>
                <c:pt idx="68">
                  <c:v>0.51623740201567703</c:v>
                </c:pt>
                <c:pt idx="69">
                  <c:v>0.53831658291457296</c:v>
                </c:pt>
                <c:pt idx="70">
                  <c:v>0.52539802880970399</c:v>
                </c:pt>
                <c:pt idx="71">
                  <c:v>0.62211614956244998</c:v>
                </c:pt>
                <c:pt idx="72">
                  <c:v>0.70899915895710697</c:v>
                </c:pt>
                <c:pt idx="73">
                  <c:v>0.66395663956639595</c:v>
                </c:pt>
                <c:pt idx="74">
                  <c:v>0.70382513661202195</c:v>
                </c:pt>
                <c:pt idx="75">
                  <c:v>0.57608695652173902</c:v>
                </c:pt>
                <c:pt idx="76">
                  <c:v>0.47457627118644102</c:v>
                </c:pt>
                <c:pt idx="77">
                  <c:v>0.498402555910543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041-48B5-93FF-5B27E82D2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650560"/>
        <c:axId val="1695649600"/>
      </c:lineChart>
      <c:catAx>
        <c:axId val="169570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fr-FR"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r>
                  <a:rPr lang="en-US"/>
                  <a:t>Semaine épidemiologique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fr-FR" sz="9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lang="fr-FR"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fr-CG"/>
          </a:p>
        </c:txPr>
        <c:crossAx val="169570624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69570624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FR"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r>
                  <a:rPr lang="en-US"/>
                  <a:t>Nombre hebdomadaire des cas suspects</a:t>
                </a:r>
              </a:p>
            </c:rich>
          </c:tx>
          <c:layout>
            <c:manualLayout>
              <c:xMode val="edge"/>
              <c:yMode val="edge"/>
              <c:x val="1.30558955528356E-2"/>
              <c:y val="0.12759745886870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FR" sz="9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fr-CG"/>
          </a:p>
        </c:txPr>
        <c:crossAx val="1695704800"/>
        <c:crosses val="autoZero"/>
        <c:crossBetween val="between"/>
      </c:valAx>
      <c:catAx>
        <c:axId val="1695650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5649600"/>
        <c:crosses val="autoZero"/>
        <c:auto val="1"/>
        <c:lblAlgn val="ctr"/>
        <c:lblOffset val="100"/>
        <c:noMultiLvlLbl val="0"/>
      </c:catAx>
      <c:valAx>
        <c:axId val="16956496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FR" sz="900" b="0" i="0" u="none" strike="noStrike" kern="1200" baseline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r>
                  <a:rPr lang="en-US">
                    <a:solidFill>
                      <a:srgbClr val="FF0000"/>
                    </a:solidFill>
                  </a:rPr>
                  <a:t>Taux de prelevements des suspects investigués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FR" sz="900" b="0" i="0" u="none" strike="noStrike" kern="1200" baseline="0">
                  <a:solidFill>
                    <a:srgbClr val="FF0000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900" b="0" i="0" u="none" strike="noStrike" kern="1200" baseline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fr-CG"/>
          </a:p>
        </c:txPr>
        <c:crossAx val="16956505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20297998246"/>
          <c:y val="5.82453937443866E-2"/>
          <c:w val="0.23515544033128"/>
          <c:h val="0.22063791361401999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+mn-cs"/>
            </a:defRPr>
          </a:pPr>
          <a:endParaRPr lang="fr-CG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1d4281d-485a-4ee6-a8f3-89feb42bd546}"/>
      </c:ext>
    </c:extLst>
  </c:chart>
  <c:spPr>
    <a:noFill/>
    <a:ln>
      <a:noFill/>
    </a:ln>
    <a:effectLst/>
  </c:spPr>
  <c:txPr>
    <a:bodyPr/>
    <a:lstStyle/>
    <a:p>
      <a:pPr>
        <a:defRPr lang="fr-FR" sz="900">
          <a:solidFill>
            <a:schemeClr val="accent1">
              <a:lumMod val="50000"/>
            </a:schemeClr>
          </a:solidFill>
          <a:latin typeface="DengXian" panose="02010600030101010101" pitchFamily="2" charset="-122"/>
          <a:ea typeface="DengXian" panose="02010600030101010101" pitchFamily="2" charset="-122"/>
        </a:defRPr>
      </a:pPr>
      <a:endParaRPr lang="fr-C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8245713158501"/>
          <c:y val="9.5056011628837506E-2"/>
          <c:w val="0.76925926431295699"/>
          <c:h val="0.65204052841464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Positivity_trend!$D$1</c:f>
              <c:strCache>
                <c:ptCount val="1"/>
                <c:pt idx="0">
                  <c:v>Positifs</c:v>
                </c:pt>
              </c:strCache>
            </c:strRef>
          </c:tx>
          <c:spPr>
            <a:solidFill>
              <a:srgbClr val="F2682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cat>
            <c:strRef>
              <c:f>Positivity_trend!$C$2:$C$79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Positivity_trend!$D$2:$D$79</c:f>
              <c:numCache>
                <c:formatCode>General</c:formatCode>
                <c:ptCount val="78"/>
                <c:pt idx="0">
                  <c:v>34</c:v>
                </c:pt>
                <c:pt idx="1">
                  <c:v>45</c:v>
                </c:pt>
                <c:pt idx="2">
                  <c:v>63</c:v>
                </c:pt>
                <c:pt idx="3">
                  <c:v>104</c:v>
                </c:pt>
                <c:pt idx="4">
                  <c:v>48</c:v>
                </c:pt>
                <c:pt idx="5">
                  <c:v>74</c:v>
                </c:pt>
                <c:pt idx="6">
                  <c:v>54</c:v>
                </c:pt>
                <c:pt idx="7">
                  <c:v>56</c:v>
                </c:pt>
                <c:pt idx="8">
                  <c:v>74</c:v>
                </c:pt>
                <c:pt idx="9">
                  <c:v>52</c:v>
                </c:pt>
                <c:pt idx="10">
                  <c:v>49</c:v>
                </c:pt>
                <c:pt idx="11">
                  <c:v>70</c:v>
                </c:pt>
                <c:pt idx="12">
                  <c:v>54</c:v>
                </c:pt>
                <c:pt idx="13">
                  <c:v>71</c:v>
                </c:pt>
                <c:pt idx="14">
                  <c:v>95</c:v>
                </c:pt>
                <c:pt idx="15">
                  <c:v>88</c:v>
                </c:pt>
                <c:pt idx="16">
                  <c:v>86</c:v>
                </c:pt>
                <c:pt idx="17">
                  <c:v>187</c:v>
                </c:pt>
                <c:pt idx="18">
                  <c:v>155</c:v>
                </c:pt>
                <c:pt idx="19">
                  <c:v>159</c:v>
                </c:pt>
                <c:pt idx="20">
                  <c:v>124</c:v>
                </c:pt>
                <c:pt idx="21">
                  <c:v>113</c:v>
                </c:pt>
                <c:pt idx="22">
                  <c:v>168</c:v>
                </c:pt>
                <c:pt idx="23">
                  <c:v>219</c:v>
                </c:pt>
                <c:pt idx="24">
                  <c:v>175</c:v>
                </c:pt>
                <c:pt idx="25">
                  <c:v>231</c:v>
                </c:pt>
                <c:pt idx="26">
                  <c:v>233</c:v>
                </c:pt>
                <c:pt idx="27">
                  <c:v>301</c:v>
                </c:pt>
                <c:pt idx="28">
                  <c:v>396</c:v>
                </c:pt>
                <c:pt idx="29">
                  <c:v>271</c:v>
                </c:pt>
                <c:pt idx="30">
                  <c:v>139</c:v>
                </c:pt>
                <c:pt idx="31">
                  <c:v>135</c:v>
                </c:pt>
                <c:pt idx="32">
                  <c:v>145</c:v>
                </c:pt>
                <c:pt idx="33">
                  <c:v>176</c:v>
                </c:pt>
                <c:pt idx="34">
                  <c:v>238</c:v>
                </c:pt>
                <c:pt idx="35">
                  <c:v>346</c:v>
                </c:pt>
                <c:pt idx="36">
                  <c:v>220</c:v>
                </c:pt>
                <c:pt idx="37">
                  <c:v>337</c:v>
                </c:pt>
                <c:pt idx="38">
                  <c:v>298</c:v>
                </c:pt>
                <c:pt idx="39">
                  <c:v>246</c:v>
                </c:pt>
                <c:pt idx="40">
                  <c:v>215</c:v>
                </c:pt>
                <c:pt idx="41">
                  <c:v>313</c:v>
                </c:pt>
                <c:pt idx="42">
                  <c:v>233</c:v>
                </c:pt>
                <c:pt idx="43">
                  <c:v>224</c:v>
                </c:pt>
                <c:pt idx="44">
                  <c:v>508</c:v>
                </c:pt>
                <c:pt idx="45">
                  <c:v>482</c:v>
                </c:pt>
                <c:pt idx="46">
                  <c:v>391</c:v>
                </c:pt>
                <c:pt idx="47">
                  <c:v>464</c:v>
                </c:pt>
                <c:pt idx="48">
                  <c:v>520</c:v>
                </c:pt>
                <c:pt idx="49">
                  <c:v>480</c:v>
                </c:pt>
                <c:pt idx="50">
                  <c:v>417</c:v>
                </c:pt>
                <c:pt idx="51">
                  <c:v>366</c:v>
                </c:pt>
                <c:pt idx="52">
                  <c:v>551</c:v>
                </c:pt>
                <c:pt idx="53">
                  <c:v>879</c:v>
                </c:pt>
                <c:pt idx="54">
                  <c:v>644</c:v>
                </c:pt>
                <c:pt idx="55">
                  <c:v>577</c:v>
                </c:pt>
                <c:pt idx="56">
                  <c:v>412</c:v>
                </c:pt>
                <c:pt idx="57">
                  <c:v>571</c:v>
                </c:pt>
                <c:pt idx="58">
                  <c:v>441</c:v>
                </c:pt>
                <c:pt idx="59">
                  <c:v>494</c:v>
                </c:pt>
                <c:pt idx="60">
                  <c:v>481</c:v>
                </c:pt>
                <c:pt idx="61">
                  <c:v>484</c:v>
                </c:pt>
                <c:pt idx="62">
                  <c:v>550</c:v>
                </c:pt>
                <c:pt idx="63">
                  <c:v>528</c:v>
                </c:pt>
                <c:pt idx="64">
                  <c:v>340</c:v>
                </c:pt>
                <c:pt idx="65">
                  <c:v>404</c:v>
                </c:pt>
                <c:pt idx="66">
                  <c:v>431</c:v>
                </c:pt>
                <c:pt idx="67">
                  <c:v>638</c:v>
                </c:pt>
                <c:pt idx="68">
                  <c:v>725</c:v>
                </c:pt>
                <c:pt idx="69">
                  <c:v>589</c:v>
                </c:pt>
                <c:pt idx="70">
                  <c:v>653</c:v>
                </c:pt>
                <c:pt idx="71">
                  <c:v>548</c:v>
                </c:pt>
                <c:pt idx="72">
                  <c:v>832</c:v>
                </c:pt>
                <c:pt idx="73">
                  <c:v>590</c:v>
                </c:pt>
                <c:pt idx="74">
                  <c:v>448</c:v>
                </c:pt>
                <c:pt idx="75">
                  <c:v>334</c:v>
                </c:pt>
                <c:pt idx="76">
                  <c:v>284</c:v>
                </c:pt>
                <c:pt idx="77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6-45EE-80DA-205C471199BF}"/>
            </c:ext>
          </c:extLst>
        </c:ser>
        <c:ser>
          <c:idx val="1"/>
          <c:order val="1"/>
          <c:tx>
            <c:strRef>
              <c:f>Positivity_trend!$E$1</c:f>
              <c:strCache>
                <c:ptCount val="1"/>
                <c:pt idx="0">
                  <c:v>Negatifs</c:v>
                </c:pt>
              </c:strCache>
            </c:strRef>
          </c:tx>
          <c:spPr>
            <a:solidFill>
              <a:srgbClr val="009AD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cat>
            <c:strRef>
              <c:f>Positivity_trend!$C$2:$C$79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Positivity_trend!$E$2:$E$79</c:f>
              <c:numCache>
                <c:formatCode>General</c:formatCode>
                <c:ptCount val="78"/>
                <c:pt idx="0">
                  <c:v>21</c:v>
                </c:pt>
                <c:pt idx="1">
                  <c:v>10</c:v>
                </c:pt>
                <c:pt idx="2">
                  <c:v>17</c:v>
                </c:pt>
                <c:pt idx="3">
                  <c:v>26</c:v>
                </c:pt>
                <c:pt idx="4">
                  <c:v>21</c:v>
                </c:pt>
                <c:pt idx="5">
                  <c:v>48</c:v>
                </c:pt>
                <c:pt idx="6">
                  <c:v>43</c:v>
                </c:pt>
                <c:pt idx="7">
                  <c:v>27</c:v>
                </c:pt>
                <c:pt idx="8">
                  <c:v>7</c:v>
                </c:pt>
                <c:pt idx="9">
                  <c:v>21</c:v>
                </c:pt>
                <c:pt idx="10">
                  <c:v>27</c:v>
                </c:pt>
                <c:pt idx="11">
                  <c:v>12</c:v>
                </c:pt>
                <c:pt idx="12">
                  <c:v>32</c:v>
                </c:pt>
                <c:pt idx="13">
                  <c:v>24</c:v>
                </c:pt>
                <c:pt idx="14">
                  <c:v>26</c:v>
                </c:pt>
                <c:pt idx="15">
                  <c:v>26</c:v>
                </c:pt>
                <c:pt idx="16">
                  <c:v>53</c:v>
                </c:pt>
                <c:pt idx="17">
                  <c:v>77</c:v>
                </c:pt>
                <c:pt idx="18">
                  <c:v>59</c:v>
                </c:pt>
                <c:pt idx="19">
                  <c:v>81</c:v>
                </c:pt>
                <c:pt idx="20">
                  <c:v>89</c:v>
                </c:pt>
                <c:pt idx="21">
                  <c:v>43</c:v>
                </c:pt>
                <c:pt idx="22">
                  <c:v>53</c:v>
                </c:pt>
                <c:pt idx="23">
                  <c:v>85</c:v>
                </c:pt>
                <c:pt idx="24">
                  <c:v>93</c:v>
                </c:pt>
                <c:pt idx="25">
                  <c:v>151</c:v>
                </c:pt>
                <c:pt idx="26">
                  <c:v>131</c:v>
                </c:pt>
                <c:pt idx="27">
                  <c:v>182</c:v>
                </c:pt>
                <c:pt idx="28">
                  <c:v>141</c:v>
                </c:pt>
                <c:pt idx="29">
                  <c:v>100</c:v>
                </c:pt>
                <c:pt idx="30">
                  <c:v>103</c:v>
                </c:pt>
                <c:pt idx="31">
                  <c:v>142</c:v>
                </c:pt>
                <c:pt idx="32">
                  <c:v>168</c:v>
                </c:pt>
                <c:pt idx="33">
                  <c:v>317</c:v>
                </c:pt>
                <c:pt idx="34">
                  <c:v>464</c:v>
                </c:pt>
                <c:pt idx="35">
                  <c:v>393</c:v>
                </c:pt>
                <c:pt idx="36">
                  <c:v>412</c:v>
                </c:pt>
                <c:pt idx="37">
                  <c:v>432</c:v>
                </c:pt>
                <c:pt idx="38">
                  <c:v>479</c:v>
                </c:pt>
                <c:pt idx="39">
                  <c:v>398</c:v>
                </c:pt>
                <c:pt idx="40">
                  <c:v>452</c:v>
                </c:pt>
                <c:pt idx="41">
                  <c:v>358</c:v>
                </c:pt>
                <c:pt idx="42">
                  <c:v>385</c:v>
                </c:pt>
                <c:pt idx="43">
                  <c:v>378</c:v>
                </c:pt>
                <c:pt idx="44">
                  <c:v>435</c:v>
                </c:pt>
                <c:pt idx="45">
                  <c:v>481</c:v>
                </c:pt>
                <c:pt idx="46">
                  <c:v>492</c:v>
                </c:pt>
                <c:pt idx="47">
                  <c:v>570</c:v>
                </c:pt>
                <c:pt idx="48">
                  <c:v>508</c:v>
                </c:pt>
                <c:pt idx="49">
                  <c:v>614</c:v>
                </c:pt>
                <c:pt idx="50">
                  <c:v>536</c:v>
                </c:pt>
                <c:pt idx="51">
                  <c:v>412</c:v>
                </c:pt>
                <c:pt idx="52">
                  <c:v>516</c:v>
                </c:pt>
                <c:pt idx="53">
                  <c:v>730</c:v>
                </c:pt>
                <c:pt idx="54">
                  <c:v>592</c:v>
                </c:pt>
                <c:pt idx="55">
                  <c:v>518</c:v>
                </c:pt>
                <c:pt idx="56">
                  <c:v>431</c:v>
                </c:pt>
                <c:pt idx="57">
                  <c:v>430</c:v>
                </c:pt>
                <c:pt idx="58">
                  <c:v>412</c:v>
                </c:pt>
                <c:pt idx="59">
                  <c:v>406</c:v>
                </c:pt>
                <c:pt idx="60">
                  <c:v>435</c:v>
                </c:pt>
                <c:pt idx="61">
                  <c:v>378</c:v>
                </c:pt>
                <c:pt idx="62">
                  <c:v>501</c:v>
                </c:pt>
                <c:pt idx="63">
                  <c:v>540</c:v>
                </c:pt>
                <c:pt idx="64">
                  <c:v>438</c:v>
                </c:pt>
                <c:pt idx="65">
                  <c:v>463</c:v>
                </c:pt>
                <c:pt idx="66">
                  <c:v>567</c:v>
                </c:pt>
                <c:pt idx="67">
                  <c:v>628</c:v>
                </c:pt>
                <c:pt idx="68">
                  <c:v>1151</c:v>
                </c:pt>
                <c:pt idx="69">
                  <c:v>937</c:v>
                </c:pt>
                <c:pt idx="70">
                  <c:v>758</c:v>
                </c:pt>
                <c:pt idx="71">
                  <c:v>894</c:v>
                </c:pt>
                <c:pt idx="72">
                  <c:v>1065</c:v>
                </c:pt>
                <c:pt idx="73">
                  <c:v>807</c:v>
                </c:pt>
                <c:pt idx="74">
                  <c:v>720</c:v>
                </c:pt>
                <c:pt idx="75">
                  <c:v>458</c:v>
                </c:pt>
                <c:pt idx="76">
                  <c:v>299</c:v>
                </c:pt>
                <c:pt idx="77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6-45EE-80DA-205C471199BF}"/>
            </c:ext>
          </c:extLst>
        </c:ser>
        <c:ser>
          <c:idx val="2"/>
          <c:order val="2"/>
          <c:tx>
            <c:strRef>
              <c:f>Positivity_trend!$F$1</c:f>
              <c:strCache>
                <c:ptCount val="1"/>
                <c:pt idx="0">
                  <c:v>Indeterminés</c:v>
                </c:pt>
              </c:strCache>
            </c:strRef>
          </c:tx>
          <c:spPr>
            <a:solidFill>
              <a:srgbClr val="BEBEB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cat>
            <c:strRef>
              <c:f>Positivity_trend!$C$2:$C$79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Positivity_trend!$F$2:$F$79</c:f>
              <c:numCache>
                <c:formatCode>General</c:formatCode>
                <c:ptCount val="78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2</c:v>
                </c:pt>
                <c:pt idx="23">
                  <c:v>2</c:v>
                </c:pt>
                <c:pt idx="24">
                  <c:v>12</c:v>
                </c:pt>
                <c:pt idx="25">
                  <c:v>32</c:v>
                </c:pt>
                <c:pt idx="26">
                  <c:v>29</c:v>
                </c:pt>
                <c:pt idx="27">
                  <c:v>36</c:v>
                </c:pt>
                <c:pt idx="28">
                  <c:v>34</c:v>
                </c:pt>
                <c:pt idx="29">
                  <c:v>4</c:v>
                </c:pt>
                <c:pt idx="30">
                  <c:v>20</c:v>
                </c:pt>
                <c:pt idx="31">
                  <c:v>11</c:v>
                </c:pt>
                <c:pt idx="32">
                  <c:v>7</c:v>
                </c:pt>
                <c:pt idx="33">
                  <c:v>9</c:v>
                </c:pt>
                <c:pt idx="34">
                  <c:v>14</c:v>
                </c:pt>
                <c:pt idx="35">
                  <c:v>21</c:v>
                </c:pt>
                <c:pt idx="36">
                  <c:v>12</c:v>
                </c:pt>
                <c:pt idx="37">
                  <c:v>12</c:v>
                </c:pt>
                <c:pt idx="38">
                  <c:v>14</c:v>
                </c:pt>
                <c:pt idx="39">
                  <c:v>11</c:v>
                </c:pt>
                <c:pt idx="40">
                  <c:v>9</c:v>
                </c:pt>
                <c:pt idx="41">
                  <c:v>8</c:v>
                </c:pt>
                <c:pt idx="42">
                  <c:v>3</c:v>
                </c:pt>
                <c:pt idx="43">
                  <c:v>15</c:v>
                </c:pt>
                <c:pt idx="44">
                  <c:v>19</c:v>
                </c:pt>
                <c:pt idx="45">
                  <c:v>19</c:v>
                </c:pt>
                <c:pt idx="46">
                  <c:v>16</c:v>
                </c:pt>
                <c:pt idx="47">
                  <c:v>17</c:v>
                </c:pt>
                <c:pt idx="48">
                  <c:v>56</c:v>
                </c:pt>
                <c:pt idx="49">
                  <c:v>44</c:v>
                </c:pt>
                <c:pt idx="50">
                  <c:v>43</c:v>
                </c:pt>
                <c:pt idx="51">
                  <c:v>25</c:v>
                </c:pt>
                <c:pt idx="52">
                  <c:v>28</c:v>
                </c:pt>
                <c:pt idx="53">
                  <c:v>51</c:v>
                </c:pt>
                <c:pt idx="54">
                  <c:v>39</c:v>
                </c:pt>
                <c:pt idx="55">
                  <c:v>42</c:v>
                </c:pt>
                <c:pt idx="56">
                  <c:v>40</c:v>
                </c:pt>
                <c:pt idx="57">
                  <c:v>45</c:v>
                </c:pt>
                <c:pt idx="58">
                  <c:v>25</c:v>
                </c:pt>
                <c:pt idx="59">
                  <c:v>23</c:v>
                </c:pt>
                <c:pt idx="60">
                  <c:v>32</c:v>
                </c:pt>
                <c:pt idx="61">
                  <c:v>22</c:v>
                </c:pt>
                <c:pt idx="62">
                  <c:v>20</c:v>
                </c:pt>
                <c:pt idx="63">
                  <c:v>44</c:v>
                </c:pt>
                <c:pt idx="64">
                  <c:v>15</c:v>
                </c:pt>
                <c:pt idx="65">
                  <c:v>17</c:v>
                </c:pt>
                <c:pt idx="66">
                  <c:v>25</c:v>
                </c:pt>
                <c:pt idx="67">
                  <c:v>26</c:v>
                </c:pt>
                <c:pt idx="68">
                  <c:v>78</c:v>
                </c:pt>
                <c:pt idx="69">
                  <c:v>28</c:v>
                </c:pt>
                <c:pt idx="70">
                  <c:v>55</c:v>
                </c:pt>
                <c:pt idx="71">
                  <c:v>47</c:v>
                </c:pt>
                <c:pt idx="72">
                  <c:v>57</c:v>
                </c:pt>
                <c:pt idx="73">
                  <c:v>56</c:v>
                </c:pt>
                <c:pt idx="74">
                  <c:v>44</c:v>
                </c:pt>
                <c:pt idx="75">
                  <c:v>48</c:v>
                </c:pt>
                <c:pt idx="76">
                  <c:v>25</c:v>
                </c:pt>
                <c:pt idx="7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6-45EE-80DA-205C47119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2261999"/>
        <c:axId val="472260559"/>
      </c:barChart>
      <c:lineChart>
        <c:grouping val="standard"/>
        <c:varyColors val="0"/>
        <c:ser>
          <c:idx val="3"/>
          <c:order val="3"/>
          <c:tx>
            <c:strRef>
              <c:f>Positivity_trend!$H$1</c:f>
              <c:strCache>
                <c:ptCount val="1"/>
                <c:pt idx="0">
                  <c:v>Taux de positivité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Positivity_trend!$C$2:$C$79</c:f>
              <c:strCache>
                <c:ptCount val="78"/>
                <c:pt idx="0">
                  <c:v>1-2024</c:v>
                </c:pt>
                <c:pt idx="1">
                  <c:v>2-2024</c:v>
                </c:pt>
                <c:pt idx="2">
                  <c:v>3-2024</c:v>
                </c:pt>
                <c:pt idx="3">
                  <c:v>4-2024</c:v>
                </c:pt>
                <c:pt idx="4">
                  <c:v>5-2024</c:v>
                </c:pt>
                <c:pt idx="5">
                  <c:v>6-2024</c:v>
                </c:pt>
                <c:pt idx="6">
                  <c:v>7-2024</c:v>
                </c:pt>
                <c:pt idx="7">
                  <c:v>8-2024</c:v>
                </c:pt>
                <c:pt idx="8">
                  <c:v>9-2024</c:v>
                </c:pt>
                <c:pt idx="9">
                  <c:v>10-2024</c:v>
                </c:pt>
                <c:pt idx="10">
                  <c:v>11-2024</c:v>
                </c:pt>
                <c:pt idx="11">
                  <c:v>12-2024</c:v>
                </c:pt>
                <c:pt idx="12">
                  <c:v>13-2024</c:v>
                </c:pt>
                <c:pt idx="13">
                  <c:v>14-2024</c:v>
                </c:pt>
                <c:pt idx="14">
                  <c:v>15-2024</c:v>
                </c:pt>
                <c:pt idx="15">
                  <c:v>16-2024</c:v>
                </c:pt>
                <c:pt idx="16">
                  <c:v>17-2024</c:v>
                </c:pt>
                <c:pt idx="17">
                  <c:v>18-2024</c:v>
                </c:pt>
                <c:pt idx="18">
                  <c:v>19-2024</c:v>
                </c:pt>
                <c:pt idx="19">
                  <c:v>20-2024</c:v>
                </c:pt>
                <c:pt idx="20">
                  <c:v>21-2024</c:v>
                </c:pt>
                <c:pt idx="21">
                  <c:v>22-2024</c:v>
                </c:pt>
                <c:pt idx="22">
                  <c:v>23-2024</c:v>
                </c:pt>
                <c:pt idx="23">
                  <c:v>24-2024</c:v>
                </c:pt>
                <c:pt idx="24">
                  <c:v>25-2024</c:v>
                </c:pt>
                <c:pt idx="25">
                  <c:v>26-2024</c:v>
                </c:pt>
                <c:pt idx="26">
                  <c:v>27-2024</c:v>
                </c:pt>
                <c:pt idx="27">
                  <c:v>28-2024</c:v>
                </c:pt>
                <c:pt idx="28">
                  <c:v>29-2024</c:v>
                </c:pt>
                <c:pt idx="29">
                  <c:v>30-2024</c:v>
                </c:pt>
                <c:pt idx="30">
                  <c:v>31-2024</c:v>
                </c:pt>
                <c:pt idx="31">
                  <c:v>32-2024</c:v>
                </c:pt>
                <c:pt idx="32">
                  <c:v>33-2024</c:v>
                </c:pt>
                <c:pt idx="33">
                  <c:v>34-2024</c:v>
                </c:pt>
                <c:pt idx="34">
                  <c:v>35-2024</c:v>
                </c:pt>
                <c:pt idx="35">
                  <c:v>36-2024</c:v>
                </c:pt>
                <c:pt idx="36">
                  <c:v>37-2024</c:v>
                </c:pt>
                <c:pt idx="37">
                  <c:v>38-2024</c:v>
                </c:pt>
                <c:pt idx="38">
                  <c:v>39-2024</c:v>
                </c:pt>
                <c:pt idx="39">
                  <c:v>40-2024</c:v>
                </c:pt>
                <c:pt idx="40">
                  <c:v>41-2024</c:v>
                </c:pt>
                <c:pt idx="41">
                  <c:v>42-2024</c:v>
                </c:pt>
                <c:pt idx="42">
                  <c:v>43-2024</c:v>
                </c:pt>
                <c:pt idx="43">
                  <c:v>44-2024</c:v>
                </c:pt>
                <c:pt idx="44">
                  <c:v>45-2024</c:v>
                </c:pt>
                <c:pt idx="45">
                  <c:v>46-2024</c:v>
                </c:pt>
                <c:pt idx="46">
                  <c:v>47-2024</c:v>
                </c:pt>
                <c:pt idx="47">
                  <c:v>48-2024</c:v>
                </c:pt>
                <c:pt idx="48">
                  <c:v>49-2024</c:v>
                </c:pt>
                <c:pt idx="49">
                  <c:v>50-2024</c:v>
                </c:pt>
                <c:pt idx="50">
                  <c:v>51-2024</c:v>
                </c:pt>
                <c:pt idx="51">
                  <c:v>52-2024</c:v>
                </c:pt>
                <c:pt idx="52">
                  <c:v>1-2025</c:v>
                </c:pt>
                <c:pt idx="53">
                  <c:v>2-2025</c:v>
                </c:pt>
                <c:pt idx="54">
                  <c:v>3-2025</c:v>
                </c:pt>
                <c:pt idx="55">
                  <c:v>4-2025</c:v>
                </c:pt>
                <c:pt idx="56">
                  <c:v>5-2025</c:v>
                </c:pt>
                <c:pt idx="57">
                  <c:v>6-2025</c:v>
                </c:pt>
                <c:pt idx="58">
                  <c:v>7-2025</c:v>
                </c:pt>
                <c:pt idx="59">
                  <c:v>8-2025</c:v>
                </c:pt>
                <c:pt idx="60">
                  <c:v>9-2025</c:v>
                </c:pt>
                <c:pt idx="61">
                  <c:v>10-2025</c:v>
                </c:pt>
                <c:pt idx="62">
                  <c:v>11-2025</c:v>
                </c:pt>
                <c:pt idx="63">
                  <c:v>12-2025</c:v>
                </c:pt>
                <c:pt idx="64">
                  <c:v>13-2025</c:v>
                </c:pt>
                <c:pt idx="65">
                  <c:v>14-2025</c:v>
                </c:pt>
                <c:pt idx="66">
                  <c:v>15-2025</c:v>
                </c:pt>
                <c:pt idx="67">
                  <c:v>16-2025</c:v>
                </c:pt>
                <c:pt idx="68">
                  <c:v>17-2025</c:v>
                </c:pt>
                <c:pt idx="69">
                  <c:v>18-2025</c:v>
                </c:pt>
                <c:pt idx="70">
                  <c:v>19-2025</c:v>
                </c:pt>
                <c:pt idx="71">
                  <c:v>20-2025</c:v>
                </c:pt>
                <c:pt idx="72">
                  <c:v>21-2025</c:v>
                </c:pt>
                <c:pt idx="73">
                  <c:v>22-2025</c:v>
                </c:pt>
                <c:pt idx="74">
                  <c:v>23-2025</c:v>
                </c:pt>
                <c:pt idx="75">
                  <c:v>24-2025</c:v>
                </c:pt>
                <c:pt idx="76">
                  <c:v>25-2025</c:v>
                </c:pt>
                <c:pt idx="77">
                  <c:v>26-2025</c:v>
                </c:pt>
              </c:strCache>
            </c:strRef>
          </c:cat>
          <c:val>
            <c:numRef>
              <c:f>Positivity_trend!$H$2:$H$79</c:f>
              <c:numCache>
                <c:formatCode>0.00%</c:formatCode>
                <c:ptCount val="78"/>
                <c:pt idx="0">
                  <c:v>0.58620689655172398</c:v>
                </c:pt>
                <c:pt idx="1">
                  <c:v>0.80357142857142905</c:v>
                </c:pt>
                <c:pt idx="2">
                  <c:v>0.76829268292682895</c:v>
                </c:pt>
                <c:pt idx="3">
                  <c:v>0.78787878787878796</c:v>
                </c:pt>
                <c:pt idx="4">
                  <c:v>0.66666666666666696</c:v>
                </c:pt>
                <c:pt idx="5">
                  <c:v>0.60162601626016299</c:v>
                </c:pt>
                <c:pt idx="6">
                  <c:v>0.52941176470588203</c:v>
                </c:pt>
                <c:pt idx="7">
                  <c:v>0.63636363636363602</c:v>
                </c:pt>
                <c:pt idx="8">
                  <c:v>0.91358024691357997</c:v>
                </c:pt>
                <c:pt idx="9">
                  <c:v>0.71232876712328796</c:v>
                </c:pt>
                <c:pt idx="10">
                  <c:v>0.64473684210526305</c:v>
                </c:pt>
                <c:pt idx="11">
                  <c:v>0.85365853658536595</c:v>
                </c:pt>
                <c:pt idx="12">
                  <c:v>0.62790697674418605</c:v>
                </c:pt>
                <c:pt idx="13">
                  <c:v>0.73958333333333304</c:v>
                </c:pt>
                <c:pt idx="14">
                  <c:v>0.77868852459016402</c:v>
                </c:pt>
                <c:pt idx="15">
                  <c:v>0.77192982456140302</c:v>
                </c:pt>
                <c:pt idx="16">
                  <c:v>0.61870503597122295</c:v>
                </c:pt>
                <c:pt idx="17">
                  <c:v>0.70833333333333304</c:v>
                </c:pt>
                <c:pt idx="18">
                  <c:v>0.72093023255813904</c:v>
                </c:pt>
                <c:pt idx="19">
                  <c:v>0.66249999999999998</c:v>
                </c:pt>
                <c:pt idx="20">
                  <c:v>0.57407407407407396</c:v>
                </c:pt>
                <c:pt idx="21">
                  <c:v>0.72435897435897401</c:v>
                </c:pt>
                <c:pt idx="22">
                  <c:v>0.75336322869955197</c:v>
                </c:pt>
                <c:pt idx="23">
                  <c:v>0.71568627450980404</c:v>
                </c:pt>
                <c:pt idx="24">
                  <c:v>0.625</c:v>
                </c:pt>
                <c:pt idx="25">
                  <c:v>0.55797101449275399</c:v>
                </c:pt>
                <c:pt idx="26">
                  <c:v>0.59287531806615801</c:v>
                </c:pt>
                <c:pt idx="27">
                  <c:v>0.579961464354528</c:v>
                </c:pt>
                <c:pt idx="28">
                  <c:v>0.69352014010507901</c:v>
                </c:pt>
                <c:pt idx="29">
                  <c:v>0.72266666666666701</c:v>
                </c:pt>
                <c:pt idx="30">
                  <c:v>0.530534351145038</c:v>
                </c:pt>
                <c:pt idx="31">
                  <c:v>0.46875</c:v>
                </c:pt>
                <c:pt idx="32">
                  <c:v>0.453125</c:v>
                </c:pt>
                <c:pt idx="33">
                  <c:v>0.35059760956175301</c:v>
                </c:pt>
                <c:pt idx="34">
                  <c:v>0.33240223463687202</c:v>
                </c:pt>
                <c:pt idx="35">
                  <c:v>0.45526315789473698</c:v>
                </c:pt>
                <c:pt idx="36">
                  <c:v>0.341614906832298</c:v>
                </c:pt>
                <c:pt idx="37">
                  <c:v>0.43149807938540302</c:v>
                </c:pt>
                <c:pt idx="38">
                  <c:v>0.37673830594184599</c:v>
                </c:pt>
                <c:pt idx="39">
                  <c:v>0.37557251908396899</c:v>
                </c:pt>
                <c:pt idx="40">
                  <c:v>0.31804733727810702</c:v>
                </c:pt>
                <c:pt idx="41">
                  <c:v>0.46097201767304902</c:v>
                </c:pt>
                <c:pt idx="42">
                  <c:v>0.37520128824476701</c:v>
                </c:pt>
                <c:pt idx="43">
                  <c:v>0.36304700162074599</c:v>
                </c:pt>
                <c:pt idx="44">
                  <c:v>0.52806652806652798</c:v>
                </c:pt>
                <c:pt idx="45">
                  <c:v>0.49083503054989802</c:v>
                </c:pt>
                <c:pt idx="46">
                  <c:v>0.43492769744160198</c:v>
                </c:pt>
                <c:pt idx="47">
                  <c:v>0.441484300666032</c:v>
                </c:pt>
                <c:pt idx="48">
                  <c:v>0.47970479704796998</c:v>
                </c:pt>
                <c:pt idx="49">
                  <c:v>0.421792618629174</c:v>
                </c:pt>
                <c:pt idx="50">
                  <c:v>0.41867469879518099</c:v>
                </c:pt>
                <c:pt idx="51">
                  <c:v>0.455790784557908</c:v>
                </c:pt>
                <c:pt idx="52">
                  <c:v>0.50319634703196303</c:v>
                </c:pt>
                <c:pt idx="53">
                  <c:v>0.52951807228915704</c:v>
                </c:pt>
                <c:pt idx="54">
                  <c:v>0.50509803921568597</c:v>
                </c:pt>
                <c:pt idx="55">
                  <c:v>0.50747581354441496</c:v>
                </c:pt>
                <c:pt idx="56">
                  <c:v>0.46659116647791599</c:v>
                </c:pt>
                <c:pt idx="57">
                  <c:v>0.54588910133843205</c:v>
                </c:pt>
                <c:pt idx="58">
                  <c:v>0.502277904328018</c:v>
                </c:pt>
                <c:pt idx="59">
                  <c:v>0.53521126760563398</c:v>
                </c:pt>
                <c:pt idx="60">
                  <c:v>0.50738396624472604</c:v>
                </c:pt>
                <c:pt idx="61">
                  <c:v>0.54751131221719496</c:v>
                </c:pt>
                <c:pt idx="62">
                  <c:v>0.51353874883286599</c:v>
                </c:pt>
                <c:pt idx="63">
                  <c:v>0.47482014388489202</c:v>
                </c:pt>
                <c:pt idx="64">
                  <c:v>0.42875157629256</c:v>
                </c:pt>
                <c:pt idx="65">
                  <c:v>0.45701357466063303</c:v>
                </c:pt>
                <c:pt idx="66">
                  <c:v>0.421309872922776</c:v>
                </c:pt>
                <c:pt idx="67">
                  <c:v>0.49380804953560398</c:v>
                </c:pt>
                <c:pt idx="68">
                  <c:v>0.37103377686796302</c:v>
                </c:pt>
                <c:pt idx="69">
                  <c:v>0.379021879021879</c:v>
                </c:pt>
                <c:pt idx="70">
                  <c:v>0.44542974079126901</c:v>
                </c:pt>
                <c:pt idx="71">
                  <c:v>0.368032236400269</c:v>
                </c:pt>
                <c:pt idx="72">
                  <c:v>0.425793244626407</c:v>
                </c:pt>
                <c:pt idx="73">
                  <c:v>0.40605643496214699</c:v>
                </c:pt>
                <c:pt idx="74">
                  <c:v>0.36963696369637</c:v>
                </c:pt>
                <c:pt idx="75">
                  <c:v>0.39761904761904798</c:v>
                </c:pt>
                <c:pt idx="76">
                  <c:v>0.46710526315789502</c:v>
                </c:pt>
                <c:pt idx="77">
                  <c:v>0.38253012048192803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F66-45EE-80DA-205C47119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556175"/>
        <c:axId val="643568175"/>
      </c:lineChart>
      <c:catAx>
        <c:axId val="47226199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fr-FR"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r>
                  <a:rPr lang="en-US"/>
                  <a:t>Semaines épidemiologiques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fr-FR" sz="9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fr-CG"/>
          </a:p>
        </c:txPr>
        <c:crossAx val="47226055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47226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FR"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r>
                  <a:rPr lang="en-US"/>
                  <a:t>Nombre des nouveaux cas classifiés par le laboratoire</a:t>
                </a:r>
              </a:p>
            </c:rich>
          </c:tx>
          <c:layout>
            <c:manualLayout>
              <c:xMode val="edge"/>
              <c:yMode val="edge"/>
              <c:x val="8.3177131948855895E-3"/>
              <c:y val="0.135569158431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FR" sz="9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fr-CG"/>
          </a:p>
        </c:txPr>
        <c:crossAx val="472261999"/>
        <c:crosses val="autoZero"/>
        <c:crossBetween val="between"/>
      </c:valAx>
      <c:catAx>
        <c:axId val="643556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568175"/>
        <c:crosses val="autoZero"/>
        <c:auto val="1"/>
        <c:lblAlgn val="ctr"/>
        <c:lblOffset val="100"/>
        <c:noMultiLvlLbl val="0"/>
      </c:catAx>
      <c:valAx>
        <c:axId val="6435681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FR" sz="900" b="0" i="0" u="none" strike="noStrike" kern="1200" baseline="0">
                    <a:solidFill>
                      <a:srgbClr val="7030A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r>
                  <a:rPr lang="en-US">
                    <a:solidFill>
                      <a:srgbClr val="7030A0"/>
                    </a:solidFill>
                  </a:rPr>
                  <a:t>Taux de positivité hebdomadaire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FR" sz="900" b="0" i="0" u="none" strike="noStrike" kern="1200" baseline="0">
                  <a:solidFill>
                    <a:srgbClr val="7030A0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900" b="0" i="0" u="none" strike="noStrike" kern="1200" baseline="0">
                <a:solidFill>
                  <a:srgbClr val="7030A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fr-CG"/>
          </a:p>
        </c:txPr>
        <c:crossAx val="643556175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997380240305"/>
          <c:y val="4.6633842302559E-2"/>
          <c:w val="0.530416981911083"/>
          <c:h val="5.4744908711228599E-2"/>
        </c:manualLayout>
      </c:layout>
      <c:overlay val="0"/>
      <c:spPr>
        <a:noFill/>
        <a:ln>
          <a:solidFill>
            <a:schemeClr val="bg2">
              <a:lumMod val="9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+mn-cs"/>
            </a:defRPr>
          </a:pPr>
          <a:endParaRPr lang="fr-CG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9a189c5-41d0-41b9-a54d-08b03b1f28e7}"/>
      </c:ext>
    </c:extLst>
  </c:chart>
  <c:spPr>
    <a:noFill/>
    <a:ln>
      <a:noFill/>
    </a:ln>
    <a:effectLst/>
  </c:spPr>
  <c:txPr>
    <a:bodyPr/>
    <a:lstStyle/>
    <a:p>
      <a:pPr>
        <a:defRPr lang="fr-FR" sz="900">
          <a:solidFill>
            <a:schemeClr val="tx1">
              <a:lumMod val="95000"/>
              <a:lumOff val="5000"/>
            </a:schemeClr>
          </a:solidFill>
          <a:latin typeface="DengXian" panose="02010600030101010101" pitchFamily="2" charset="-122"/>
          <a:ea typeface="DengXian" panose="02010600030101010101" pitchFamily="2" charset="-122"/>
        </a:defRPr>
      </a:pPr>
      <a:endParaRPr lang="fr-C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Evolution </a:t>
            </a:r>
            <a:r>
              <a:rPr lang="en-US" sz="2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hebdomadaire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des </a:t>
            </a:r>
            <a:r>
              <a:rPr lang="en-US" sz="2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cas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et </a:t>
            </a:r>
            <a:r>
              <a:rPr lang="en-US" sz="2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létalité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peste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RDC, S1_S52/2024 - S26/2025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Feuil1!$A$2:$B$79</c:f>
              <c:multiLvlStrCache>
                <c:ptCount val="78"/>
                <c:lvl>
                  <c:pt idx="0">
                    <c:v>SEM 1</c:v>
                  </c:pt>
                  <c:pt idx="1">
                    <c:v>SEM 2</c:v>
                  </c:pt>
                  <c:pt idx="2">
                    <c:v>SEM 3</c:v>
                  </c:pt>
                  <c:pt idx="3">
                    <c:v>SEM 4</c:v>
                  </c:pt>
                  <c:pt idx="4">
                    <c:v>SEM 5</c:v>
                  </c:pt>
                  <c:pt idx="5">
                    <c:v>SEM 6</c:v>
                  </c:pt>
                  <c:pt idx="6">
                    <c:v>SEM 7</c:v>
                  </c:pt>
                  <c:pt idx="7">
                    <c:v>SEM 8</c:v>
                  </c:pt>
                  <c:pt idx="8">
                    <c:v>SEM 9</c:v>
                  </c:pt>
                  <c:pt idx="9">
                    <c:v>SEM 10</c:v>
                  </c:pt>
                  <c:pt idx="10">
                    <c:v>SEM 11</c:v>
                  </c:pt>
                  <c:pt idx="11">
                    <c:v>SEM 12</c:v>
                  </c:pt>
                  <c:pt idx="12">
                    <c:v>SEM 13</c:v>
                  </c:pt>
                  <c:pt idx="13">
                    <c:v>SEM 14</c:v>
                  </c:pt>
                  <c:pt idx="14">
                    <c:v>SEM 15</c:v>
                  </c:pt>
                  <c:pt idx="15">
                    <c:v>SEM 16</c:v>
                  </c:pt>
                  <c:pt idx="16">
                    <c:v>SEM 17</c:v>
                  </c:pt>
                  <c:pt idx="17">
                    <c:v>SEM 18</c:v>
                  </c:pt>
                  <c:pt idx="18">
                    <c:v>SEM 19</c:v>
                  </c:pt>
                  <c:pt idx="19">
                    <c:v>SEM 20</c:v>
                  </c:pt>
                  <c:pt idx="20">
                    <c:v>SEM 21</c:v>
                  </c:pt>
                  <c:pt idx="21">
                    <c:v>SEM 22</c:v>
                  </c:pt>
                  <c:pt idx="22">
                    <c:v>SEM 23</c:v>
                  </c:pt>
                  <c:pt idx="23">
                    <c:v>SEM 24</c:v>
                  </c:pt>
                  <c:pt idx="24">
                    <c:v>SEM 25</c:v>
                  </c:pt>
                  <c:pt idx="25">
                    <c:v>SEM 26</c:v>
                  </c:pt>
                  <c:pt idx="26">
                    <c:v>SEM 27</c:v>
                  </c:pt>
                  <c:pt idx="27">
                    <c:v>SEM 28</c:v>
                  </c:pt>
                  <c:pt idx="28">
                    <c:v>SEM 29</c:v>
                  </c:pt>
                  <c:pt idx="29">
                    <c:v>SEM 30</c:v>
                  </c:pt>
                  <c:pt idx="30">
                    <c:v>SEM 31</c:v>
                  </c:pt>
                  <c:pt idx="31">
                    <c:v>SEM 32</c:v>
                  </c:pt>
                  <c:pt idx="32">
                    <c:v>SEM 33</c:v>
                  </c:pt>
                  <c:pt idx="33">
                    <c:v>SEM 34</c:v>
                  </c:pt>
                  <c:pt idx="34">
                    <c:v>SEM 35</c:v>
                  </c:pt>
                  <c:pt idx="35">
                    <c:v>SEM 36</c:v>
                  </c:pt>
                  <c:pt idx="36">
                    <c:v>SEM 37</c:v>
                  </c:pt>
                  <c:pt idx="37">
                    <c:v>SEM 38</c:v>
                  </c:pt>
                  <c:pt idx="38">
                    <c:v>SEM 39</c:v>
                  </c:pt>
                  <c:pt idx="39">
                    <c:v>SEM 40</c:v>
                  </c:pt>
                  <c:pt idx="40">
                    <c:v>SEM 41</c:v>
                  </c:pt>
                  <c:pt idx="41">
                    <c:v>SEM 42</c:v>
                  </c:pt>
                  <c:pt idx="42">
                    <c:v>SEM 43</c:v>
                  </c:pt>
                  <c:pt idx="43">
                    <c:v>SEM 44</c:v>
                  </c:pt>
                  <c:pt idx="44">
                    <c:v>SEM 45</c:v>
                  </c:pt>
                  <c:pt idx="45">
                    <c:v>SEM 46</c:v>
                  </c:pt>
                  <c:pt idx="46">
                    <c:v>SEM 47</c:v>
                  </c:pt>
                  <c:pt idx="47">
                    <c:v>SEM 48</c:v>
                  </c:pt>
                  <c:pt idx="48">
                    <c:v>SEM 49</c:v>
                  </c:pt>
                  <c:pt idx="49">
                    <c:v>SEM 50</c:v>
                  </c:pt>
                  <c:pt idx="50">
                    <c:v>SEM 51</c:v>
                  </c:pt>
                  <c:pt idx="51">
                    <c:v>SEM 52</c:v>
                  </c:pt>
                  <c:pt idx="52">
                    <c:v>SEM01</c:v>
                  </c:pt>
                  <c:pt idx="53">
                    <c:v>SEM02</c:v>
                  </c:pt>
                  <c:pt idx="54">
                    <c:v>SEM03</c:v>
                  </c:pt>
                  <c:pt idx="55">
                    <c:v>SEM04</c:v>
                  </c:pt>
                  <c:pt idx="56">
                    <c:v>SEM05</c:v>
                  </c:pt>
                  <c:pt idx="57">
                    <c:v>SEM06</c:v>
                  </c:pt>
                  <c:pt idx="58">
                    <c:v>SEM07</c:v>
                  </c:pt>
                  <c:pt idx="59">
                    <c:v>SEM08</c:v>
                  </c:pt>
                  <c:pt idx="60">
                    <c:v>SEM09</c:v>
                  </c:pt>
                  <c:pt idx="61">
                    <c:v>SEM10</c:v>
                  </c:pt>
                  <c:pt idx="62">
                    <c:v>SEM11</c:v>
                  </c:pt>
                  <c:pt idx="63">
                    <c:v>SEM12</c:v>
                  </c:pt>
                  <c:pt idx="64">
                    <c:v>SEM13</c:v>
                  </c:pt>
                  <c:pt idx="65">
                    <c:v>SEM14</c:v>
                  </c:pt>
                  <c:pt idx="66">
                    <c:v>SEM15</c:v>
                  </c:pt>
                  <c:pt idx="67">
                    <c:v>SEM16</c:v>
                  </c:pt>
                  <c:pt idx="68">
                    <c:v>SEM17</c:v>
                  </c:pt>
                  <c:pt idx="69">
                    <c:v>SEM18</c:v>
                  </c:pt>
                  <c:pt idx="70">
                    <c:v>SEM19</c:v>
                  </c:pt>
                  <c:pt idx="71">
                    <c:v>SEM20</c:v>
                  </c:pt>
                  <c:pt idx="72">
                    <c:v>SEM21</c:v>
                  </c:pt>
                  <c:pt idx="73">
                    <c:v>SEM22</c:v>
                  </c:pt>
                  <c:pt idx="74">
                    <c:v>SEM23</c:v>
                  </c:pt>
                  <c:pt idx="75">
                    <c:v>SEM24</c:v>
                  </c:pt>
                  <c:pt idx="76">
                    <c:v>SEM25</c:v>
                  </c:pt>
                  <c:pt idx="77">
                    <c:v>SEM26</c:v>
                  </c:pt>
                </c:lvl>
                <c:lvl>
                  <c:pt idx="0">
                    <c:v>2024</c:v>
                  </c:pt>
                  <c:pt idx="52">
                    <c:v>2025</c:v>
                  </c:pt>
                </c:lvl>
              </c:multiLvlStrCache>
            </c:multiLvlStrRef>
          </c:cat>
          <c:val>
            <c:numRef>
              <c:f>Feuil1!$C$2:$C$79</c:f>
              <c:numCache>
                <c:formatCode>General</c:formatCode>
                <c:ptCount val="78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23</c:v>
                </c:pt>
                <c:pt idx="6">
                  <c:v>36</c:v>
                </c:pt>
                <c:pt idx="7">
                  <c:v>71</c:v>
                </c:pt>
                <c:pt idx="8">
                  <c:v>28</c:v>
                </c:pt>
                <c:pt idx="9">
                  <c:v>17</c:v>
                </c:pt>
                <c:pt idx="10">
                  <c:v>20</c:v>
                </c:pt>
                <c:pt idx="11">
                  <c:v>11</c:v>
                </c:pt>
                <c:pt idx="12">
                  <c:v>20</c:v>
                </c:pt>
                <c:pt idx="13">
                  <c:v>28</c:v>
                </c:pt>
                <c:pt idx="14">
                  <c:v>30</c:v>
                </c:pt>
                <c:pt idx="15">
                  <c:v>27</c:v>
                </c:pt>
                <c:pt idx="16">
                  <c:v>25</c:v>
                </c:pt>
                <c:pt idx="17">
                  <c:v>9</c:v>
                </c:pt>
                <c:pt idx="18">
                  <c:v>9</c:v>
                </c:pt>
                <c:pt idx="19">
                  <c:v>8</c:v>
                </c:pt>
                <c:pt idx="20">
                  <c:v>2</c:v>
                </c:pt>
                <c:pt idx="21">
                  <c:v>2</c:v>
                </c:pt>
                <c:pt idx="22">
                  <c:v>9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4</c:v>
                </c:pt>
                <c:pt idx="27">
                  <c:v>3</c:v>
                </c:pt>
                <c:pt idx="28">
                  <c:v>5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  <c:pt idx="34">
                  <c:v>2</c:v>
                </c:pt>
                <c:pt idx="35">
                  <c:v>1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4</c:v>
                </c:pt>
                <c:pt idx="40">
                  <c:v>3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3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3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5</c:v>
                </c:pt>
                <c:pt idx="73">
                  <c:v>0</c:v>
                </c:pt>
                <c:pt idx="74">
                  <c:v>0</c:v>
                </c:pt>
                <c:pt idx="75">
                  <c:v>4</c:v>
                </c:pt>
                <c:pt idx="76">
                  <c:v>0</c:v>
                </c:pt>
                <c:pt idx="7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8-4680-858D-9F4D4166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21473920"/>
        <c:axId val="1421472000"/>
      </c:barChart>
      <c:lineChart>
        <c:grouping val="standard"/>
        <c:varyColors val="0"/>
        <c:ser>
          <c:idx val="1"/>
          <c:order val="1"/>
          <c:tx>
            <c:strRef>
              <c:f>Feuil1!$D$1</c:f>
              <c:strCache>
                <c:ptCount val="1"/>
                <c:pt idx="0">
                  <c:v>LETALITE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Feuil1!$A$2:$B$79</c:f>
              <c:multiLvlStrCache>
                <c:ptCount val="78"/>
                <c:lvl>
                  <c:pt idx="0">
                    <c:v>SEM 1</c:v>
                  </c:pt>
                  <c:pt idx="1">
                    <c:v>SEM 2</c:v>
                  </c:pt>
                  <c:pt idx="2">
                    <c:v>SEM 3</c:v>
                  </c:pt>
                  <c:pt idx="3">
                    <c:v>SEM 4</c:v>
                  </c:pt>
                  <c:pt idx="4">
                    <c:v>SEM 5</c:v>
                  </c:pt>
                  <c:pt idx="5">
                    <c:v>SEM 6</c:v>
                  </c:pt>
                  <c:pt idx="6">
                    <c:v>SEM 7</c:v>
                  </c:pt>
                  <c:pt idx="7">
                    <c:v>SEM 8</c:v>
                  </c:pt>
                  <c:pt idx="8">
                    <c:v>SEM 9</c:v>
                  </c:pt>
                  <c:pt idx="9">
                    <c:v>SEM 10</c:v>
                  </c:pt>
                  <c:pt idx="10">
                    <c:v>SEM 11</c:v>
                  </c:pt>
                  <c:pt idx="11">
                    <c:v>SEM 12</c:v>
                  </c:pt>
                  <c:pt idx="12">
                    <c:v>SEM 13</c:v>
                  </c:pt>
                  <c:pt idx="13">
                    <c:v>SEM 14</c:v>
                  </c:pt>
                  <c:pt idx="14">
                    <c:v>SEM 15</c:v>
                  </c:pt>
                  <c:pt idx="15">
                    <c:v>SEM 16</c:v>
                  </c:pt>
                  <c:pt idx="16">
                    <c:v>SEM 17</c:v>
                  </c:pt>
                  <c:pt idx="17">
                    <c:v>SEM 18</c:v>
                  </c:pt>
                  <c:pt idx="18">
                    <c:v>SEM 19</c:v>
                  </c:pt>
                  <c:pt idx="19">
                    <c:v>SEM 20</c:v>
                  </c:pt>
                  <c:pt idx="20">
                    <c:v>SEM 21</c:v>
                  </c:pt>
                  <c:pt idx="21">
                    <c:v>SEM 22</c:v>
                  </c:pt>
                  <c:pt idx="22">
                    <c:v>SEM 23</c:v>
                  </c:pt>
                  <c:pt idx="23">
                    <c:v>SEM 24</c:v>
                  </c:pt>
                  <c:pt idx="24">
                    <c:v>SEM 25</c:v>
                  </c:pt>
                  <c:pt idx="25">
                    <c:v>SEM 26</c:v>
                  </c:pt>
                  <c:pt idx="26">
                    <c:v>SEM 27</c:v>
                  </c:pt>
                  <c:pt idx="27">
                    <c:v>SEM 28</c:v>
                  </c:pt>
                  <c:pt idx="28">
                    <c:v>SEM 29</c:v>
                  </c:pt>
                  <c:pt idx="29">
                    <c:v>SEM 30</c:v>
                  </c:pt>
                  <c:pt idx="30">
                    <c:v>SEM 31</c:v>
                  </c:pt>
                  <c:pt idx="31">
                    <c:v>SEM 32</c:v>
                  </c:pt>
                  <c:pt idx="32">
                    <c:v>SEM 33</c:v>
                  </c:pt>
                  <c:pt idx="33">
                    <c:v>SEM 34</c:v>
                  </c:pt>
                  <c:pt idx="34">
                    <c:v>SEM 35</c:v>
                  </c:pt>
                  <c:pt idx="35">
                    <c:v>SEM 36</c:v>
                  </c:pt>
                  <c:pt idx="36">
                    <c:v>SEM 37</c:v>
                  </c:pt>
                  <c:pt idx="37">
                    <c:v>SEM 38</c:v>
                  </c:pt>
                  <c:pt idx="38">
                    <c:v>SEM 39</c:v>
                  </c:pt>
                  <c:pt idx="39">
                    <c:v>SEM 40</c:v>
                  </c:pt>
                  <c:pt idx="40">
                    <c:v>SEM 41</c:v>
                  </c:pt>
                  <c:pt idx="41">
                    <c:v>SEM 42</c:v>
                  </c:pt>
                  <c:pt idx="42">
                    <c:v>SEM 43</c:v>
                  </c:pt>
                  <c:pt idx="43">
                    <c:v>SEM 44</c:v>
                  </c:pt>
                  <c:pt idx="44">
                    <c:v>SEM 45</c:v>
                  </c:pt>
                  <c:pt idx="45">
                    <c:v>SEM 46</c:v>
                  </c:pt>
                  <c:pt idx="46">
                    <c:v>SEM 47</c:v>
                  </c:pt>
                  <c:pt idx="47">
                    <c:v>SEM 48</c:v>
                  </c:pt>
                  <c:pt idx="48">
                    <c:v>SEM 49</c:v>
                  </c:pt>
                  <c:pt idx="49">
                    <c:v>SEM 50</c:v>
                  </c:pt>
                  <c:pt idx="50">
                    <c:v>SEM 51</c:v>
                  </c:pt>
                  <c:pt idx="51">
                    <c:v>SEM 52</c:v>
                  </c:pt>
                  <c:pt idx="52">
                    <c:v>SEM01</c:v>
                  </c:pt>
                  <c:pt idx="53">
                    <c:v>SEM02</c:v>
                  </c:pt>
                  <c:pt idx="54">
                    <c:v>SEM03</c:v>
                  </c:pt>
                  <c:pt idx="55">
                    <c:v>SEM04</c:v>
                  </c:pt>
                  <c:pt idx="56">
                    <c:v>SEM05</c:v>
                  </c:pt>
                  <c:pt idx="57">
                    <c:v>SEM06</c:v>
                  </c:pt>
                  <c:pt idx="58">
                    <c:v>SEM07</c:v>
                  </c:pt>
                  <c:pt idx="59">
                    <c:v>SEM08</c:v>
                  </c:pt>
                  <c:pt idx="60">
                    <c:v>SEM09</c:v>
                  </c:pt>
                  <c:pt idx="61">
                    <c:v>SEM10</c:v>
                  </c:pt>
                  <c:pt idx="62">
                    <c:v>SEM11</c:v>
                  </c:pt>
                  <c:pt idx="63">
                    <c:v>SEM12</c:v>
                  </c:pt>
                  <c:pt idx="64">
                    <c:v>SEM13</c:v>
                  </c:pt>
                  <c:pt idx="65">
                    <c:v>SEM14</c:v>
                  </c:pt>
                  <c:pt idx="66">
                    <c:v>SEM15</c:v>
                  </c:pt>
                  <c:pt idx="67">
                    <c:v>SEM16</c:v>
                  </c:pt>
                  <c:pt idx="68">
                    <c:v>SEM17</c:v>
                  </c:pt>
                  <c:pt idx="69">
                    <c:v>SEM18</c:v>
                  </c:pt>
                  <c:pt idx="70">
                    <c:v>SEM19</c:v>
                  </c:pt>
                  <c:pt idx="71">
                    <c:v>SEM20</c:v>
                  </c:pt>
                  <c:pt idx="72">
                    <c:v>SEM21</c:v>
                  </c:pt>
                  <c:pt idx="73">
                    <c:v>SEM22</c:v>
                  </c:pt>
                  <c:pt idx="74">
                    <c:v>SEM23</c:v>
                  </c:pt>
                  <c:pt idx="75">
                    <c:v>SEM24</c:v>
                  </c:pt>
                  <c:pt idx="76">
                    <c:v>SEM25</c:v>
                  </c:pt>
                  <c:pt idx="77">
                    <c:v>SEM26</c:v>
                  </c:pt>
                </c:lvl>
                <c:lvl>
                  <c:pt idx="0">
                    <c:v>2024</c:v>
                  </c:pt>
                  <c:pt idx="52">
                    <c:v>2025</c:v>
                  </c:pt>
                </c:lvl>
              </c:multiLvlStrCache>
            </c:multiLvlStrRef>
          </c:cat>
          <c:val>
            <c:numRef>
              <c:f>Feuil1!$D$2:$D$79</c:f>
              <c:numCache>
                <c:formatCode>0.00%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0.2</c:v>
                </c:pt>
                <c:pt idx="5">
                  <c:v>8.6956521739130405E-2</c:v>
                </c:pt>
                <c:pt idx="6">
                  <c:v>5.5555555555555601E-2</c:v>
                </c:pt>
                <c:pt idx="7">
                  <c:v>1.4084507042253501E-2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0.25</c:v>
                </c:pt>
                <c:pt idx="27">
                  <c:v>0.33333333333333298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28-4680-858D-9F4D4166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933183"/>
        <c:axId val="504932703"/>
      </c:lineChart>
      <c:catAx>
        <c:axId val="14214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CG"/>
          </a:p>
        </c:txPr>
        <c:crossAx val="1421472000"/>
        <c:crosses val="autoZero"/>
        <c:auto val="1"/>
        <c:lblAlgn val="ctr"/>
        <c:lblOffset val="100"/>
        <c:noMultiLvlLbl val="0"/>
      </c:catAx>
      <c:valAx>
        <c:axId val="14214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FR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Nbre 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FR"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CG"/>
          </a:p>
        </c:txPr>
        <c:crossAx val="1421473920"/>
        <c:crosses val="autoZero"/>
        <c:crossBetween val="between"/>
      </c:valAx>
      <c:catAx>
        <c:axId val="504933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932703"/>
        <c:crosses val="autoZero"/>
        <c:auto val="1"/>
        <c:lblAlgn val="ctr"/>
        <c:lblOffset val="100"/>
        <c:noMultiLvlLbl val="0"/>
      </c:catAx>
      <c:valAx>
        <c:axId val="50493270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FR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Létalité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FR"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CG"/>
          </a:p>
        </c:txPr>
        <c:crossAx val="504933183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CG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d56d357-d3c8-4220-b9fe-fceee80de3e7}"/>
      </c:ext>
    </c:extLst>
  </c:chart>
  <c:spPr>
    <a:noFill/>
    <a:ln>
      <a:noFill/>
    </a:ln>
    <a:effectLst/>
  </c:spPr>
  <c:txPr>
    <a:bodyPr/>
    <a:lstStyle/>
    <a:p>
      <a:pPr>
        <a:defRPr lang="fr-FR" sz="1400"/>
      </a:pPr>
      <a:endParaRPr lang="fr-C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1A2F7-94CE-475D-91E1-AD0D5D39998B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C9D00-5C04-499E-A946-D873CAA117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0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C3170-9F3B-2D92-D276-6E2DB93F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9E8C1-19FE-EE8F-B190-ACDDF014E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C315B-1EF9-499D-29D7-0668C9DD6E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0EBA8-DE2D-E58D-9266-25ABFF9F2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F5DE906-43FD-4368-B9EE-6348B9A269F4}" type="slidenum">
              <a:rPr/>
              <a:t>3</a:t>
            </a:fld>
            <a:endParaRPr lang="en-US">
              <a:ea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035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fr-BE" altLang="fr-FR"/>
          </a:p>
        </p:txBody>
      </p:sp>
      <p:sp>
        <p:nvSpPr>
          <p:cNvPr id="1126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64E83179-B03C-40F5-98B6-65212A535617}" type="slidenum">
              <a:rPr lang="fr-BE" altLang="fr-FR"/>
              <a:t>4</a:t>
            </a:fld>
            <a:endParaRPr lang="fr-BE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33198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354396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240646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338204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348423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344870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154419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426182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</p:spTree>
    <p:extLst>
      <p:ext uri="{BB962C8B-B14F-4D97-AF65-F5344CB8AC3E}">
        <p14:creationId xmlns:p14="http://schemas.microsoft.com/office/powerpoint/2010/main" val="275458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260876-3E51-4C24-9904-FF40093A6A22}" type="datetimeFigureOut">
              <a:rPr lang="fr-CG" smtClean="0"/>
              <a:t>10/07/2025</a:t>
            </a:fld>
            <a:endParaRPr lang="fr-C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CBAF7E-77D9-4BC6-B59C-EC2759F18050}" type="slidenum">
              <a:rPr lang="fr-CG" smtClean="0"/>
              <a:t>‹#›</a:t>
            </a:fld>
            <a:endParaRPr lang="fr-C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4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A75E-2A7E-F3F5-7185-8B03807C0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" y="1122363"/>
            <a:ext cx="11007090" cy="106076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Bookman Old Style" panose="02050604050505020204" pitchFamily="18" charset="0"/>
              </a:rPr>
              <a:t>Situation épidémiologique de la RDC à la S27 2025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F33F3-5544-98CD-ADD6-92F5063D6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" y="2674620"/>
            <a:ext cx="10618470" cy="178308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Bookman Old Style" panose="02050604050505020204" pitchFamily="18" charset="0"/>
              </a:rPr>
              <a:t>Présentée lors de la réunion hebdomadaire du comité national de coordination de lutte contre les épidémies (CNC) du 9/7/2025 </a:t>
            </a:r>
          </a:p>
        </p:txBody>
      </p:sp>
    </p:spTree>
    <p:extLst>
      <p:ext uri="{BB962C8B-B14F-4D97-AF65-F5344CB8AC3E}">
        <p14:creationId xmlns:p14="http://schemas.microsoft.com/office/powerpoint/2010/main" val="376556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16E81-239C-34E9-14C6-ACED3D71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EEEFA-BFC4-9835-A09C-991A9163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7032"/>
            <a:ext cx="11658600" cy="618778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latin typeface="Bookman Old Style" panose="02050604050505020204" pitchFamily="18" charset="0"/>
              </a:rPr>
              <a:t>Répartition hebdomadaire des cas, décès et létalité des maladies sous surveillance en RDC, S1 - S26 / 2025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9E4CF-522C-853F-5268-5591DD0F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290" y="765810"/>
            <a:ext cx="3909060" cy="58366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fr-FR" sz="2200" dirty="0">
                <a:latin typeface="Bookman Old Style" panose="02050604050505020204" pitchFamily="18" charset="0"/>
              </a:rPr>
              <a:t>Paludisme </a:t>
            </a:r>
            <a:r>
              <a:rPr lang="fr-FR" sz="2000" dirty="0">
                <a:latin typeface="Bookman Old Style" panose="02050604050505020204" pitchFamily="18" charset="0"/>
              </a:rPr>
              <a:t>: 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26 : </a:t>
            </a:r>
            <a:r>
              <a:rPr lang="fr-FR" sz="1700" b="1" dirty="0">
                <a:latin typeface="Bookman Old Style" panose="02050604050505020204" pitchFamily="18" charset="0"/>
              </a:rPr>
              <a:t>305844</a:t>
            </a:r>
            <a:r>
              <a:rPr lang="fr-FR" sz="1700" dirty="0">
                <a:latin typeface="Bookman Old Style" panose="02050604050505020204" pitchFamily="18" charset="0"/>
              </a:rPr>
              <a:t> cas; </a:t>
            </a:r>
            <a:r>
              <a:rPr lang="fr-FR" sz="1700" b="1" dirty="0">
                <a:latin typeface="Bookman Old Style" panose="02050604050505020204" pitchFamily="18" charset="0"/>
              </a:rPr>
              <a:t>506</a:t>
            </a:r>
            <a:r>
              <a:rPr lang="fr-FR" sz="1700" dirty="0">
                <a:latin typeface="Bookman Old Style" panose="02050604050505020204" pitchFamily="18" charset="0"/>
              </a:rPr>
              <a:t> décès (TL: </a:t>
            </a:r>
            <a:r>
              <a:rPr lang="fr-FR" sz="1700" b="1" dirty="0">
                <a:latin typeface="Bookman Old Style" panose="02050604050505020204" pitchFamily="18" charset="0"/>
              </a:rPr>
              <a:t>0.17%</a:t>
            </a:r>
            <a:r>
              <a:rPr lang="fr-FR" sz="1700" dirty="0">
                <a:latin typeface="Bookman Old Style" panose="02050604050505020204" pitchFamily="18" charset="0"/>
              </a:rPr>
              <a:t>) VS 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25 : </a:t>
            </a:r>
            <a:r>
              <a:rPr lang="fr-FR" sz="1700" b="1" dirty="0">
                <a:latin typeface="Bookman Old Style" panose="02050604050505020204" pitchFamily="18" charset="0"/>
              </a:rPr>
              <a:t>326654</a:t>
            </a:r>
            <a:r>
              <a:rPr lang="fr-FR" sz="1700" dirty="0">
                <a:latin typeface="Bookman Old Style" panose="02050604050505020204" pitchFamily="18" charset="0"/>
              </a:rPr>
              <a:t> cas; </a:t>
            </a:r>
            <a:r>
              <a:rPr lang="fr-FR" sz="1700" b="1" dirty="0">
                <a:latin typeface="Bookman Old Style" panose="02050604050505020204" pitchFamily="18" charset="0"/>
              </a:rPr>
              <a:t>344</a:t>
            </a:r>
            <a:r>
              <a:rPr lang="fr-FR" sz="1700" dirty="0">
                <a:latin typeface="Bookman Old Style" panose="02050604050505020204" pitchFamily="18" charset="0"/>
              </a:rPr>
              <a:t> décès (TL : </a:t>
            </a:r>
            <a:r>
              <a:rPr lang="fr-FR" sz="1700" b="1" dirty="0">
                <a:latin typeface="Bookman Old Style" panose="02050604050505020204" pitchFamily="18" charset="0"/>
              </a:rPr>
              <a:t>0.11%</a:t>
            </a:r>
            <a:r>
              <a:rPr lang="fr-FR" sz="1700" dirty="0">
                <a:latin typeface="Bookman Old Style" panose="02050604050505020204" pitchFamily="18" charset="0"/>
              </a:rPr>
              <a:t>). Il y a ↓ des cas et ↑ de la létalité de la SE 26 VS SE 25.</a:t>
            </a:r>
          </a:p>
          <a:p>
            <a:pPr algn="just"/>
            <a:r>
              <a:rPr lang="fr-FR" sz="2200" dirty="0" err="1">
                <a:latin typeface="Bookman Old Style" panose="02050604050505020204" pitchFamily="18" charset="0"/>
              </a:rPr>
              <a:t>Mpox</a:t>
            </a:r>
            <a:r>
              <a:rPr lang="fr-FR" sz="2200" dirty="0">
                <a:latin typeface="Bookman Old Style" panose="02050604050505020204" pitchFamily="18" charset="0"/>
              </a:rPr>
              <a:t> </a:t>
            </a:r>
            <a:r>
              <a:rPr lang="fr-FR" sz="2000" dirty="0">
                <a:latin typeface="Bookman Old Style" panose="02050604050505020204" pitchFamily="18" charset="0"/>
              </a:rPr>
              <a:t>: 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26 : </a:t>
            </a:r>
            <a:r>
              <a:rPr lang="fr-FR" sz="1700" b="1" dirty="0">
                <a:latin typeface="Bookman Old Style" panose="02050604050505020204" pitchFamily="18" charset="0"/>
              </a:rPr>
              <a:t>1657</a:t>
            </a:r>
            <a:r>
              <a:rPr lang="fr-FR" sz="1700" dirty="0">
                <a:latin typeface="Bookman Old Style" panose="02050604050505020204" pitchFamily="18" charset="0"/>
              </a:rPr>
              <a:t> cas; </a:t>
            </a:r>
            <a:r>
              <a:rPr lang="fr-FR" sz="1700" b="1" dirty="0">
                <a:latin typeface="Bookman Old Style" panose="02050604050505020204" pitchFamily="18" charset="0"/>
              </a:rPr>
              <a:t>19</a:t>
            </a:r>
            <a:r>
              <a:rPr lang="fr-FR" sz="1700" dirty="0">
                <a:latin typeface="Bookman Old Style" panose="02050604050505020204" pitchFamily="18" charset="0"/>
              </a:rPr>
              <a:t> décès; TL : </a:t>
            </a:r>
            <a:r>
              <a:rPr lang="fr-FR" sz="1700" b="1" dirty="0">
                <a:latin typeface="Bookman Old Style" panose="02050604050505020204" pitchFamily="18" charset="0"/>
              </a:rPr>
              <a:t>1.15%</a:t>
            </a:r>
            <a:r>
              <a:rPr lang="fr-FR" sz="1700" dirty="0">
                <a:latin typeface="Bookman Old Style" panose="02050604050505020204" pitchFamily="18" charset="0"/>
              </a:rPr>
              <a:t>) VS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25 : </a:t>
            </a:r>
            <a:r>
              <a:rPr lang="fr-FR" sz="1700" b="1" dirty="0">
                <a:latin typeface="Bookman Old Style" panose="02050604050505020204" pitchFamily="18" charset="0"/>
              </a:rPr>
              <a:t>1666</a:t>
            </a:r>
            <a:r>
              <a:rPr lang="fr-FR" sz="1700" dirty="0">
                <a:latin typeface="Bookman Old Style" panose="02050604050505020204" pitchFamily="18" charset="0"/>
              </a:rPr>
              <a:t> cas; </a:t>
            </a:r>
            <a:r>
              <a:rPr lang="fr-FR" sz="1700" b="1" dirty="0">
                <a:latin typeface="Bookman Old Style" panose="02050604050505020204" pitchFamily="18" charset="0"/>
              </a:rPr>
              <a:t>10</a:t>
            </a:r>
            <a:r>
              <a:rPr lang="fr-FR" sz="1700" dirty="0">
                <a:latin typeface="Bookman Old Style" panose="02050604050505020204" pitchFamily="18" charset="0"/>
              </a:rPr>
              <a:t> décès; (TL : </a:t>
            </a:r>
            <a:r>
              <a:rPr lang="fr-FR" sz="1700" b="1" dirty="0">
                <a:latin typeface="Bookman Old Style" panose="02050604050505020204" pitchFamily="18" charset="0"/>
              </a:rPr>
              <a:t>0.6%</a:t>
            </a:r>
            <a:r>
              <a:rPr lang="fr-FR" sz="1700" dirty="0">
                <a:latin typeface="Bookman Old Style" panose="02050604050505020204" pitchFamily="18" charset="0"/>
              </a:rPr>
              <a:t>). Il y a ↓ des cas et ↑ de la létalité de la SE 26 VS SE 25.</a:t>
            </a:r>
          </a:p>
          <a:p>
            <a:pPr algn="just"/>
            <a:r>
              <a:rPr lang="fr-FR" sz="2200" dirty="0">
                <a:latin typeface="Bookman Old Style" panose="02050604050505020204" pitchFamily="18" charset="0"/>
              </a:rPr>
              <a:t>Choléra </a:t>
            </a:r>
            <a:r>
              <a:rPr lang="fr-FR" sz="2000" dirty="0">
                <a:latin typeface="Bookman Old Style" panose="02050604050505020204" pitchFamily="18" charset="0"/>
              </a:rPr>
              <a:t>: 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26 : </a:t>
            </a:r>
            <a:r>
              <a:rPr lang="fr-FR" sz="1700" b="1" dirty="0">
                <a:latin typeface="Bookman Old Style" panose="02050604050505020204" pitchFamily="18" charset="0"/>
              </a:rPr>
              <a:t>1734</a:t>
            </a:r>
            <a:r>
              <a:rPr lang="fr-FR" sz="1700" dirty="0">
                <a:latin typeface="Bookman Old Style" panose="02050604050505020204" pitchFamily="18" charset="0"/>
              </a:rPr>
              <a:t> cas; </a:t>
            </a:r>
            <a:r>
              <a:rPr lang="fr-FR" sz="1700" b="1" dirty="0">
                <a:latin typeface="Bookman Old Style" panose="02050604050505020204" pitchFamily="18" charset="0"/>
              </a:rPr>
              <a:t>65</a:t>
            </a:r>
            <a:r>
              <a:rPr lang="fr-FR" sz="1700" dirty="0">
                <a:latin typeface="Bookman Old Style" panose="02050604050505020204" pitchFamily="18" charset="0"/>
              </a:rPr>
              <a:t> décès; (TL : </a:t>
            </a:r>
            <a:r>
              <a:rPr lang="fr-FR" sz="1700" b="1" dirty="0">
                <a:latin typeface="Bookman Old Style" panose="02050604050505020204" pitchFamily="18" charset="0"/>
              </a:rPr>
              <a:t>3.75%</a:t>
            </a:r>
            <a:r>
              <a:rPr lang="fr-FR" sz="1700" dirty="0">
                <a:latin typeface="Bookman Old Style" panose="02050604050505020204" pitchFamily="18" charset="0"/>
              </a:rPr>
              <a:t>) VS 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25 : </a:t>
            </a:r>
            <a:r>
              <a:rPr lang="fr-FR" sz="1700" b="1" dirty="0">
                <a:latin typeface="Bookman Old Style" panose="02050604050505020204" pitchFamily="18" charset="0"/>
              </a:rPr>
              <a:t>1568</a:t>
            </a:r>
            <a:r>
              <a:rPr lang="fr-FR" sz="1700" dirty="0">
                <a:latin typeface="Bookman Old Style" panose="02050604050505020204" pitchFamily="18" charset="0"/>
              </a:rPr>
              <a:t> cas; </a:t>
            </a:r>
            <a:r>
              <a:rPr lang="fr-FR" sz="1700" b="1" dirty="0">
                <a:latin typeface="Bookman Old Style" panose="02050604050505020204" pitchFamily="18" charset="0"/>
              </a:rPr>
              <a:t>43</a:t>
            </a:r>
            <a:r>
              <a:rPr lang="fr-FR" sz="1700" dirty="0">
                <a:latin typeface="Bookman Old Style" panose="02050604050505020204" pitchFamily="18" charset="0"/>
              </a:rPr>
              <a:t> décès; (TL : </a:t>
            </a:r>
            <a:r>
              <a:rPr lang="fr-FR" sz="1700" b="1" dirty="0">
                <a:latin typeface="Bookman Old Style" panose="02050604050505020204" pitchFamily="18" charset="0"/>
              </a:rPr>
              <a:t>2.74%</a:t>
            </a:r>
            <a:r>
              <a:rPr lang="fr-FR" sz="1700" dirty="0">
                <a:latin typeface="Bookman Old Style" panose="02050604050505020204" pitchFamily="18" charset="0"/>
              </a:rPr>
              <a:t>). Il y a ↑ des cas et de la létalité de la SE 26 VS SE 25.</a:t>
            </a:r>
          </a:p>
          <a:p>
            <a:pPr algn="just"/>
            <a:r>
              <a:rPr lang="en-US" sz="2200" dirty="0">
                <a:latin typeface="Bookman Old Style" panose="02050604050505020204" pitchFamily="18" charset="0"/>
              </a:rPr>
              <a:t>Peste</a:t>
            </a:r>
            <a:r>
              <a:rPr lang="en-US" sz="2000" dirty="0">
                <a:latin typeface="Bookman Old Style" panose="02050604050505020204" pitchFamily="18" charset="0"/>
              </a:rPr>
              <a:t> :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26 : </a:t>
            </a:r>
            <a:r>
              <a:rPr lang="fr-FR" sz="1700" b="1" dirty="0">
                <a:latin typeface="Bookman Old Style" panose="02050604050505020204" pitchFamily="18" charset="0"/>
              </a:rPr>
              <a:t>2</a:t>
            </a:r>
            <a:r>
              <a:rPr lang="fr-FR" sz="1700" dirty="0">
                <a:latin typeface="Bookman Old Style" panose="02050604050505020204" pitchFamily="18" charset="0"/>
              </a:rPr>
              <a:t> cas ; </a:t>
            </a:r>
            <a:r>
              <a:rPr lang="fr-FR" sz="1700" b="1" dirty="0">
                <a:latin typeface="Bookman Old Style" panose="02050604050505020204" pitchFamily="18" charset="0"/>
              </a:rPr>
              <a:t>0</a:t>
            </a:r>
            <a:r>
              <a:rPr lang="fr-FR" sz="1700" dirty="0">
                <a:latin typeface="Bookman Old Style" panose="02050604050505020204" pitchFamily="18" charset="0"/>
              </a:rPr>
              <a:t> décès VS </a:t>
            </a:r>
          </a:p>
          <a:p>
            <a:pPr lvl="1" algn="just"/>
            <a:r>
              <a:rPr lang="fr-FR" sz="1700" dirty="0">
                <a:latin typeface="Bookman Old Style" panose="02050604050505020204" pitchFamily="18" charset="0"/>
              </a:rPr>
              <a:t>SE 25 : </a:t>
            </a:r>
            <a:r>
              <a:rPr lang="fr-FR" sz="1700" b="1" dirty="0">
                <a:latin typeface="Bookman Old Style" panose="02050604050505020204" pitchFamily="18" charset="0"/>
              </a:rPr>
              <a:t>0</a:t>
            </a:r>
            <a:r>
              <a:rPr lang="fr-FR" sz="1700" dirty="0">
                <a:latin typeface="Bookman Old Style" panose="02050604050505020204" pitchFamily="18" charset="0"/>
              </a:rPr>
              <a:t> cas ; </a:t>
            </a:r>
            <a:r>
              <a:rPr lang="fr-FR" sz="1700" b="1" dirty="0">
                <a:latin typeface="Bookman Old Style" panose="02050604050505020204" pitchFamily="18" charset="0"/>
              </a:rPr>
              <a:t>0</a:t>
            </a:r>
            <a:r>
              <a:rPr lang="fr-FR" sz="1700" dirty="0">
                <a:latin typeface="Bookman Old Style" panose="02050604050505020204" pitchFamily="18" charset="0"/>
              </a:rPr>
              <a:t> décès. Il y a ↑ des cas de la SE 26 VS SE 25.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7A879D8-A58F-B713-7E08-9581073EF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1444"/>
              </p:ext>
            </p:extLst>
          </p:nvPr>
        </p:nvGraphicFramePr>
        <p:xfrm>
          <a:off x="388621" y="681037"/>
          <a:ext cx="7475219" cy="6054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3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77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9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77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36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5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effectLst/>
                        </a:rPr>
                        <a:t>MALADIE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</a:rPr>
                        <a:t>SEM 24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</a:rPr>
                        <a:t>SEM 25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</a:rPr>
                        <a:t>SEM 26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</a:rPr>
                        <a:t>SEM 1 - 26 / 2025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97">
                <a:tc v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CAS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DECES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LETALITE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CAS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DECES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LETALITE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CAS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DECES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LETALITE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CAS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</a:rPr>
                        <a:t>DECES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</a:rPr>
                        <a:t>LETALITE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CHIKUNGUNYA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CHOLERA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1734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3.75%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34334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COQUELUCHE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1.37%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COVID-19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DECES MATERNELS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DIARR SANGLANTE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893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0.45%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21118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DIARRHEE DHY M5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20432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19961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0.16%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486697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DRACUNCULOSE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FIEVRE JAUNE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3.02%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FIEVRE TYPHOIDE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49678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49982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46218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1245685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GRIPPE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72682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72156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1721590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IRA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128917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127948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123327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3258690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MENINGITE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10.74%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5.77%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7.38%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MONKEYPOX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1657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1.15%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56811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0.95%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PALUDISME CONF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326654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305844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0.17%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8960999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PALUDISME SUSP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541564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543927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521691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13716589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PESTE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2.78%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PFA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14.29%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ROUGEOLE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1844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2.98%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1.56%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5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TNN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58.33%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60.00%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290" marR="6290" marT="62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8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5A077-282F-6F12-4DD7-951912F9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9">
            <a:extLst>
              <a:ext uri="{FF2B5EF4-FFF2-40B4-BE49-F238E27FC236}">
                <a16:creationId xmlns:a16="http://schemas.microsoft.com/office/drawing/2014/main" id="{81406CEB-5601-699E-7A6B-EC5F8EF4D746}"/>
              </a:ext>
            </a:extLst>
          </p:cNvPr>
          <p:cNvSpPr txBox="1"/>
          <p:nvPr/>
        </p:nvSpPr>
        <p:spPr>
          <a:xfrm>
            <a:off x="0" y="0"/>
            <a:ext cx="12191996" cy="863998"/>
          </a:xfrm>
          <a:prstGeom prst="rect">
            <a:avLst/>
          </a:prstGeom>
          <a:solidFill>
            <a:srgbClr val="D2E5FD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0" i="0" u="none" strike="noStrike" kern="1200" cap="none" spc="0" baseline="0">
              <a:solidFill>
                <a:srgbClr val="0A5BC5"/>
              </a:solidFill>
              <a:uFillTx/>
              <a:latin typeface="等线" panose="020F0502020204030204"/>
              <a:ea typeface="等线" panose="020F0502020204030204"/>
              <a:cs typeface="Arial" panose="020B060402020202020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0" i="0" u="none" strike="noStrike" kern="1200" cap="none" spc="0" baseline="0">
              <a:solidFill>
                <a:srgbClr val="000000"/>
              </a:solidFill>
              <a:uFillTx/>
              <a:latin typeface="等线" panose="020F0502020204030204"/>
              <a:ea typeface="等线" panose="020F0502020204030204"/>
              <a:cs typeface="Arial" panose="020B0604020202020204"/>
            </a:endParaRPr>
          </a:p>
        </p:txBody>
      </p:sp>
      <p:pic>
        <p:nvPicPr>
          <p:cNvPr id="3" name="Image 20">
            <a:extLst>
              <a:ext uri="{FF2B5EF4-FFF2-40B4-BE49-F238E27FC236}">
                <a16:creationId xmlns:a16="http://schemas.microsoft.com/office/drawing/2014/main" id="{637D4093-0135-C99D-4740-97752053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57" t="54699"/>
          <a:stretch>
            <a:fillRect/>
          </a:stretch>
        </p:blipFill>
        <p:spPr>
          <a:xfrm>
            <a:off x="6887818" y="32305"/>
            <a:ext cx="5277532" cy="863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147140EA-FDE0-D091-A494-109CEA01A103}"/>
              </a:ext>
            </a:extLst>
          </p:cNvPr>
          <p:cNvSpPr/>
          <p:nvPr/>
        </p:nvSpPr>
        <p:spPr>
          <a:xfrm>
            <a:off x="127137" y="194773"/>
            <a:ext cx="9333492" cy="4001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uFillTx/>
                <a:latin typeface="Bookman Old Style" panose="02050604050505020204" pitchFamily="18" charset="0"/>
                <a:ea typeface="等线" panose="020F0502020204030204"/>
                <a:cs typeface="Arial" panose="020B0604020202020204"/>
              </a:rPr>
              <a:t> Evolution de la situation épidémiologique </a:t>
            </a:r>
            <a:r>
              <a:rPr lang="fr-FR" sz="2000" b="1" dirty="0">
                <a:latin typeface="Bookman Old Style" panose="02050604050505020204" pitchFamily="18" charset="0"/>
                <a:ea typeface="等线" panose="020F0502020204030204"/>
                <a:cs typeface="Arial" panose="020B0604020202020204"/>
              </a:rPr>
              <a:t>de </a:t>
            </a:r>
            <a:r>
              <a:rPr lang="fr-FR" sz="2000" b="1" dirty="0" err="1">
                <a:latin typeface="Bookman Old Style" panose="02050604050505020204" pitchFamily="18" charset="0"/>
                <a:ea typeface="等线" panose="020F0502020204030204"/>
                <a:cs typeface="Arial" panose="020B0604020202020204"/>
              </a:rPr>
              <a:t>Mpox</a:t>
            </a:r>
            <a:r>
              <a:rPr lang="fr-FR" sz="2000" b="1" dirty="0">
                <a:latin typeface="Bookman Old Style" panose="02050604050505020204" pitchFamily="18" charset="0"/>
                <a:ea typeface="等线" panose="020F0502020204030204"/>
                <a:cs typeface="Arial" panose="020B0604020202020204"/>
              </a:rPr>
              <a:t> </a:t>
            </a:r>
            <a:r>
              <a:rPr lang="fr-FR" sz="2000" b="1" i="0" u="none" strike="noStrike" kern="1200" cap="none" spc="0" baseline="0" dirty="0">
                <a:uFillTx/>
                <a:latin typeface="Bookman Old Style" panose="02050604050505020204" pitchFamily="18" charset="0"/>
                <a:ea typeface="等线" panose="020F0502020204030204"/>
                <a:cs typeface="Arial" panose="020B0604020202020204"/>
              </a:rPr>
              <a:t>à la SE 26</a:t>
            </a:r>
          </a:p>
        </p:txBody>
      </p:sp>
      <p:pic>
        <p:nvPicPr>
          <p:cNvPr id="5" name="Image 22">
            <a:extLst>
              <a:ext uri="{FF2B5EF4-FFF2-40B4-BE49-F238E27FC236}">
                <a16:creationId xmlns:a16="http://schemas.microsoft.com/office/drawing/2014/main" id="{4C4DA5E8-04FD-A290-6F94-AD80A08AA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679" y="12737"/>
            <a:ext cx="1082064" cy="7882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CDB262B-EBC5-BA6F-F8D9-423CA0743F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3" y="6337002"/>
            <a:ext cx="1169581" cy="520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24">
            <a:extLst>
              <a:ext uri="{FF2B5EF4-FFF2-40B4-BE49-F238E27FC236}">
                <a16:creationId xmlns:a16="http://schemas.microsoft.com/office/drawing/2014/main" id="{A85B348C-2278-9723-2890-57AF1736D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8535" y="6418219"/>
            <a:ext cx="1338334" cy="4105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53C44A0-6C59-87B9-CF51-143AF8C647D6}"/>
              </a:ext>
            </a:extLst>
          </p:cNvPr>
          <p:cNvSpPr/>
          <p:nvPr/>
        </p:nvSpPr>
        <p:spPr>
          <a:xfrm>
            <a:off x="1189058" y="6545586"/>
            <a:ext cx="9589486" cy="2616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"Les données </a:t>
            </a:r>
            <a:r>
              <a:rPr lang="en-US" sz="1100" b="1" i="1" u="none" strike="noStrike" kern="1200" cap="none" spc="0" baseline="0" dirty="0" err="1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sont</a:t>
            </a:r>
            <a:r>
              <a:rPr lang="en-US" sz="11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 susceptible de changer </a:t>
            </a:r>
            <a:r>
              <a:rPr lang="en-US" sz="1100" b="1" i="1" u="none" strike="noStrike" kern="1200" cap="none" spc="0" baseline="0" dirty="0" err="1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en</a:t>
            </a:r>
            <a:r>
              <a:rPr lang="en-US" sz="11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 raison de travaux de mise </a:t>
            </a:r>
            <a:r>
              <a:rPr lang="fr-FR" sz="11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à jour continus de BDD à tous les niveaux de la pyramide sanitaire</a:t>
            </a:r>
            <a:r>
              <a:rPr lang="en-US" sz="11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/>
                <a:ea typeface="等线" panose="020F0502020204030204"/>
                <a:cs typeface="Arial" panose="020B0604020202020204"/>
              </a:rPr>
              <a:t>."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3768F320-C922-C626-CC4C-28F284F39E39}"/>
              </a:ext>
            </a:extLst>
          </p:cNvPr>
          <p:cNvGrpSpPr/>
          <p:nvPr/>
        </p:nvGrpSpPr>
        <p:grpSpPr>
          <a:xfrm>
            <a:off x="468630" y="863979"/>
            <a:ext cx="11269980" cy="1695279"/>
            <a:chOff x="153783" y="863979"/>
            <a:chExt cx="11883944" cy="1695279"/>
          </a:xfrm>
        </p:grpSpPr>
        <p:grpSp>
          <p:nvGrpSpPr>
            <p:cNvPr id="10" name="Groupe 44">
              <a:extLst>
                <a:ext uri="{FF2B5EF4-FFF2-40B4-BE49-F238E27FC236}">
                  <a16:creationId xmlns:a16="http://schemas.microsoft.com/office/drawing/2014/main" id="{F0319443-A8F7-040B-70A0-B60238D3EF2C}"/>
                </a:ext>
              </a:extLst>
            </p:cNvPr>
            <p:cNvGrpSpPr/>
            <p:nvPr/>
          </p:nvGrpSpPr>
          <p:grpSpPr>
            <a:xfrm>
              <a:off x="477581" y="863979"/>
              <a:ext cx="11297870" cy="1674696"/>
              <a:chOff x="477581" y="863979"/>
              <a:chExt cx="11297870" cy="1674696"/>
            </a:xfrm>
          </p:grpSpPr>
          <p:pic>
            <p:nvPicPr>
              <p:cNvPr id="11" name="Graphic 6" descr="Test tubes with solid fill">
                <a:extLst>
                  <a:ext uri="{FF2B5EF4-FFF2-40B4-BE49-F238E27FC236}">
                    <a16:creationId xmlns:a16="http://schemas.microsoft.com/office/drawing/2014/main" id="{C5A223E9-557A-D787-A9BD-2D9ABDD69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20077" y="1156377"/>
                <a:ext cx="928966" cy="658934"/>
              </a:xfrm>
              <a:prstGeom prst="rect">
                <a:avLst/>
              </a:prstGeom>
              <a:noFill/>
            </p:spPr>
          </p:pic>
          <p:pic>
            <p:nvPicPr>
              <p:cNvPr id="12" name="Graphic 3" descr="Microscope with solid fill">
                <a:extLst>
                  <a:ext uri="{FF2B5EF4-FFF2-40B4-BE49-F238E27FC236}">
                    <a16:creationId xmlns:a16="http://schemas.microsoft.com/office/drawing/2014/main" id="{9FE3A4FA-A537-AB2B-6D9B-8691A44B9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06766" y="1149812"/>
                <a:ext cx="1142167" cy="660599"/>
              </a:xfrm>
              <a:prstGeom prst="rect">
                <a:avLst/>
              </a:prstGeom>
              <a:noFill/>
            </p:spPr>
          </p:pic>
          <p:pic>
            <p:nvPicPr>
              <p:cNvPr id="13" name="Graphic 2" descr="Inpatient with solid fill">
                <a:extLst>
                  <a:ext uri="{FF2B5EF4-FFF2-40B4-BE49-F238E27FC236}">
                    <a16:creationId xmlns:a16="http://schemas.microsoft.com/office/drawing/2014/main" id="{04743204-530D-39B0-DA55-16A080F79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3175" y="1167441"/>
                <a:ext cx="1018659" cy="655917"/>
              </a:xfrm>
              <a:prstGeom prst="rect">
                <a:avLst/>
              </a:prstGeom>
              <a:noFill/>
            </p:spPr>
          </p:pic>
          <p:sp>
            <p:nvSpPr>
              <p:cNvPr id="14" name="TextBox 48">
                <a:extLst>
                  <a:ext uri="{FF2B5EF4-FFF2-40B4-BE49-F238E27FC236}">
                    <a16:creationId xmlns:a16="http://schemas.microsoft.com/office/drawing/2014/main" id="{7A382D96-888A-3607-4D50-FF19337148F4}"/>
                  </a:ext>
                </a:extLst>
              </p:cNvPr>
              <p:cNvSpPr txBox="1"/>
              <p:nvPr/>
            </p:nvSpPr>
            <p:spPr>
              <a:xfrm>
                <a:off x="503916" y="1800014"/>
                <a:ext cx="1822070" cy="73866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SE26 : 313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Cumul SE1 2024 à la SE26/2025 : 89 509</a:t>
                </a:r>
              </a:p>
            </p:txBody>
          </p:sp>
          <p:sp>
            <p:nvSpPr>
              <p:cNvPr id="15" name="TextBox 51">
                <a:extLst>
                  <a:ext uri="{FF2B5EF4-FFF2-40B4-BE49-F238E27FC236}">
                    <a16:creationId xmlns:a16="http://schemas.microsoft.com/office/drawing/2014/main" id="{CE17401A-C3CC-2177-0B46-8266BF3CDDF5}"/>
                  </a:ext>
                </a:extLst>
              </p:cNvPr>
              <p:cNvSpPr txBox="1"/>
              <p:nvPr/>
            </p:nvSpPr>
            <p:spPr>
              <a:xfrm>
                <a:off x="4715702" y="1797944"/>
                <a:ext cx="2565468" cy="523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SE2</a:t>
                </a:r>
                <a:r>
                  <a:rPr lang="fr-FR" sz="1400" b="1">
                    <a:solidFill>
                      <a:srgbClr val="000000"/>
                    </a:solidFill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6</a:t>
                </a: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 : 332; Cumul : 54 201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(Ratio test/</a:t>
                </a:r>
                <a:r>
                  <a:rPr lang="fr-FR" sz="1400" b="1" i="0" u="none" strike="noStrike" kern="1200" cap="none" spc="0" baseline="0" err="1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Prélev</a:t>
                </a: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 : </a:t>
                </a:r>
                <a:r>
                  <a:rPr lang="en-GB" sz="1400" b="1">
                    <a:solidFill>
                      <a:srgbClr val="000000"/>
                    </a:solidFill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~ </a:t>
                </a:r>
                <a:r>
                  <a:rPr lang="fr-FR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213%; 92%)</a:t>
                </a: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等线" panose="020F0502020204030204"/>
                  <a:ea typeface="等线" panose="020F0502020204030204"/>
                  <a:cs typeface="Arial" panose="020B0604020202020204"/>
                </a:endParaRPr>
              </a:p>
            </p:txBody>
          </p:sp>
          <p:sp>
            <p:nvSpPr>
              <p:cNvPr id="16" name="TextBox 52">
                <a:extLst>
                  <a:ext uri="{FF2B5EF4-FFF2-40B4-BE49-F238E27FC236}">
                    <a16:creationId xmlns:a16="http://schemas.microsoft.com/office/drawing/2014/main" id="{1256DBAC-FEBD-AB7F-F8D4-5A5266E46766}"/>
                  </a:ext>
                </a:extLst>
              </p:cNvPr>
              <p:cNvSpPr txBox="1"/>
              <p:nvPr/>
            </p:nvSpPr>
            <p:spPr>
              <a:xfrm>
                <a:off x="7334429" y="1810009"/>
                <a:ext cx="2301215" cy="55399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SE25 : 127; Cumul : 26 388</a:t>
                </a: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等线" panose="020F0502020204030204"/>
                  <a:ea typeface="等线" panose="020F0502020204030204"/>
                  <a:cs typeface="Arial" panose="020B0604020202020204"/>
                </a:endParaRP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>
                    <a:solidFill>
                      <a:srgbClr val="FF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(Pos : ~ 38%; 49</a:t>
                </a:r>
                <a:r>
                  <a:rPr lang="en-GB" sz="1500" b="1" i="0" u="none" strike="noStrike" kern="1200" cap="none" spc="0" baseline="0">
                    <a:solidFill>
                      <a:srgbClr val="FF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%</a:t>
                </a:r>
                <a:r>
                  <a:rPr lang="fr-FR" sz="1500" b="1" i="0" u="none" strike="noStrike" kern="1200" cap="none" spc="0" baseline="0">
                    <a:solidFill>
                      <a:srgbClr val="FF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)</a:t>
                </a: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等线" panose="020F0502020204030204"/>
                  <a:ea typeface="等线" panose="020F0502020204030204"/>
                  <a:cs typeface="Arial" panose="020B0604020202020204"/>
                </a:endParaRPr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15D8C0BE-BA32-E08D-0674-93C6EC76A2D1}"/>
                  </a:ext>
                </a:extLst>
              </p:cNvPr>
              <p:cNvSpPr txBox="1"/>
              <p:nvPr/>
            </p:nvSpPr>
            <p:spPr>
              <a:xfrm>
                <a:off x="10178177" y="1815669"/>
                <a:ext cx="804050" cy="3231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603 338</a:t>
                </a:r>
              </a:p>
            </p:txBody>
          </p:sp>
          <p:sp>
            <p:nvSpPr>
              <p:cNvPr id="18" name="TextBox 5">
                <a:extLst>
                  <a:ext uri="{FF2B5EF4-FFF2-40B4-BE49-F238E27FC236}">
                    <a16:creationId xmlns:a16="http://schemas.microsoft.com/office/drawing/2014/main" id="{06DD6F0C-C5EF-20E2-E95C-B3747DEFDCFD}"/>
                  </a:ext>
                </a:extLst>
              </p:cNvPr>
              <p:cNvSpPr txBox="1"/>
              <p:nvPr/>
            </p:nvSpPr>
            <p:spPr>
              <a:xfrm>
                <a:off x="477581" y="887608"/>
                <a:ext cx="2279105" cy="3231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Cas Suspects Investigués</a:t>
                </a:r>
                <a:r>
                  <a:rPr lang="en-US" sz="15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​</a:t>
                </a: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BD671F42-4CDB-213C-4244-D1A2AB8FBBE0}"/>
                  </a:ext>
                </a:extLst>
              </p:cNvPr>
              <p:cNvSpPr txBox="1"/>
              <p:nvPr/>
            </p:nvSpPr>
            <p:spPr>
              <a:xfrm>
                <a:off x="5246406" y="872026"/>
                <a:ext cx="1349672" cy="3231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Cas testés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A12978-5C20-F216-E54F-A5A9E39C8495}"/>
                  </a:ext>
                </a:extLst>
              </p:cNvPr>
              <p:cNvSpPr txBox="1"/>
              <p:nvPr/>
            </p:nvSpPr>
            <p:spPr>
              <a:xfrm>
                <a:off x="7611758" y="863979"/>
                <a:ext cx="1500219" cy="3231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Cas confirmés</a:t>
                </a:r>
                <a:endParaRPr lang="en-US" sz="1500" b="1" i="0" u="none" strike="noStrike" kern="1200" cap="none" spc="0" baseline="0">
                  <a:solidFill>
                    <a:srgbClr val="000000"/>
                  </a:solidFill>
                  <a:uFillTx/>
                  <a:latin typeface="Arial Narrow" panose="020B0606020202030204"/>
                  <a:ea typeface="等线" panose="020F0502020204030204"/>
                  <a:cs typeface="Arial" panose="020B0604020202020204"/>
                </a:endParaRPr>
              </a:p>
            </p:txBody>
          </p:sp>
          <p:sp>
            <p:nvSpPr>
              <p:cNvPr id="21" name="TextBox 26">
                <a:extLst>
                  <a:ext uri="{FF2B5EF4-FFF2-40B4-BE49-F238E27FC236}">
                    <a16:creationId xmlns:a16="http://schemas.microsoft.com/office/drawing/2014/main" id="{8258FF2F-1E2A-465A-CC61-B6DFAF0451FD}"/>
                  </a:ext>
                </a:extLst>
              </p:cNvPr>
              <p:cNvSpPr txBox="1"/>
              <p:nvPr/>
            </p:nvSpPr>
            <p:spPr>
              <a:xfrm>
                <a:off x="9755130" y="892106"/>
                <a:ext cx="2020321" cy="3231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5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Vaccinés (</a:t>
                </a:r>
                <a:r>
                  <a:rPr lang="fr-FR" sz="1500" b="1" i="0" u="sng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&gt;</a:t>
                </a:r>
                <a:r>
                  <a:rPr lang="fr-FR" sz="15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 Narrow" panose="020B0606020202030204"/>
                    <a:ea typeface="等线" panose="020F0502020204030204"/>
                    <a:cs typeface="Arial" panose="020B0604020202020204"/>
                  </a:rPr>
                  <a:t>1 dose)</a:t>
                </a:r>
                <a:endParaRPr lang="fr-FR" sz="1500" b="0" i="0" u="none" strike="noStrike" kern="1200" cap="none" spc="0" baseline="0">
                  <a:solidFill>
                    <a:srgbClr val="000000"/>
                  </a:solidFill>
                  <a:uFillTx/>
                  <a:latin typeface="Arial Narrow" panose="020B0606020202030204"/>
                  <a:ea typeface="等线" panose="020F0502020204030204"/>
                  <a:cs typeface="Arial" panose="020B0604020202020204"/>
                </a:endParaRPr>
              </a:p>
            </p:txBody>
          </p:sp>
        </p:grp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247612D-3D29-2F77-16DB-A01E00830700}"/>
                </a:ext>
              </a:extLst>
            </p:cNvPr>
            <p:cNvSpPr/>
            <p:nvPr/>
          </p:nvSpPr>
          <p:spPr>
            <a:xfrm>
              <a:off x="153783" y="892097"/>
              <a:ext cx="11883944" cy="1667161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等线" panose="020F0502020204030204"/>
                <a:ea typeface="等线" panose="020F0502020204030204"/>
                <a:cs typeface="Arial" panose="020B0604020202020204"/>
              </a:endParaRPr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CA01B04A-411A-F1BB-3B32-271BAEA30856}"/>
              </a:ext>
            </a:extLst>
          </p:cNvPr>
          <p:cNvSpPr txBox="1"/>
          <p:nvPr/>
        </p:nvSpPr>
        <p:spPr>
          <a:xfrm>
            <a:off x="6262207" y="2622180"/>
            <a:ext cx="504964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Tendances des résultats des tests </a:t>
            </a:r>
            <a:r>
              <a:rPr lang="fr-FR" sz="1400" b="1" i="0" u="none" strike="noStrike" kern="1200" cap="none" spc="0" baseline="0" dirty="0" err="1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MPox</a:t>
            </a:r>
            <a:r>
              <a:rPr lang="fr-FR" sz="1400" b="1" i="0" u="none" strike="noStrike" kern="1200" cap="none" spc="0" baseline="0" dirty="0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 au laboratoire (RDC)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(SE01/2024-SE26/2025)</a:t>
            </a:r>
            <a:endParaRPr lang="en-US" sz="1400" b="1" i="0" u="none" strike="noStrike" kern="1200" cap="none" spc="0" baseline="0" dirty="0">
              <a:solidFill>
                <a:srgbClr val="4E81BD"/>
              </a:solidFill>
              <a:uFillTx/>
              <a:latin typeface="Arial Narrow" panose="020B0606020202030204"/>
              <a:ea typeface="等线" panose="020F0502020204030204"/>
              <a:cs typeface="Arial" panose="020B0604020202020204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AA36E65-F6B3-F613-16E1-A6E29A972CCD}"/>
              </a:ext>
            </a:extLst>
          </p:cNvPr>
          <p:cNvSpPr txBox="1"/>
          <p:nvPr/>
        </p:nvSpPr>
        <p:spPr>
          <a:xfrm>
            <a:off x="594234" y="2646410"/>
            <a:ext cx="534389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Tendances des suspectes, investigations et prélèvements des échantillons chez les cas suspects </a:t>
            </a:r>
            <a:r>
              <a:rPr lang="fr-FR" sz="1400" b="1" i="0" u="none" strike="noStrike" kern="1200" cap="none" spc="0" baseline="0" dirty="0" err="1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MPox</a:t>
            </a:r>
            <a:r>
              <a:rPr lang="fr-FR" sz="1400" b="1" i="0" u="none" strike="noStrike" kern="1200" cap="none" spc="0" baseline="0" dirty="0">
                <a:solidFill>
                  <a:srgbClr val="4E81B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 RDC (SE01/2024-SE26/2025)</a:t>
            </a:r>
            <a:endParaRPr lang="en-US" sz="1400" b="1" i="0" u="none" strike="noStrike" kern="1200" cap="none" spc="0" baseline="0" dirty="0">
              <a:solidFill>
                <a:srgbClr val="4E81BD"/>
              </a:solidFill>
              <a:uFillTx/>
              <a:latin typeface="Arial Narrow" panose="020B0606020202030204"/>
              <a:ea typeface="等线" panose="020F0502020204030204"/>
              <a:cs typeface="Arial" panose="020B0604020202020204"/>
            </a:endParaRPr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371E767F-43FD-1E71-CE3C-8CE62D659C23}"/>
              </a:ext>
            </a:extLst>
          </p:cNvPr>
          <p:cNvSpPr txBox="1"/>
          <p:nvPr/>
        </p:nvSpPr>
        <p:spPr>
          <a:xfrm>
            <a:off x="2608280" y="1800014"/>
            <a:ext cx="205416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SE26 : 156</a:t>
            </a:r>
            <a:r>
              <a:rPr lang="fr-FR" sz="1400" b="1" i="0" u="none" strike="noStrike" kern="1200" cap="none" spc="0" baseline="0">
                <a:solidFill>
                  <a:srgbClr val="0D0D0D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;</a:t>
            </a:r>
            <a:r>
              <a:rPr lang="fr-FR" sz="1400" b="1" i="0" u="none" strike="noStrike" kern="1200" cap="none" spc="0" baseline="0">
                <a:solidFill>
                  <a:srgbClr val="FF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 </a:t>
            </a: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Cumul : 59 193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(Taux </a:t>
            </a:r>
            <a:r>
              <a:rPr lang="fr-FR" sz="1400" b="1" i="0" u="none" strike="noStrike" kern="1200" cap="none" spc="0" baseline="0" err="1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Prélev</a:t>
            </a: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 : </a:t>
            </a:r>
            <a:r>
              <a:rPr lang="en-GB" sz="1400" b="1">
                <a:solidFill>
                  <a:srgbClr val="000000"/>
                </a:solidFill>
                <a:latin typeface="Arial Narrow" panose="020B0606020202030204"/>
                <a:ea typeface="等线" panose="020F0502020204030204"/>
                <a:cs typeface="Arial" panose="020B0604020202020204"/>
              </a:rPr>
              <a:t>~ </a:t>
            </a: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50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%</a:t>
            </a:r>
            <a:r>
              <a:rPr lang="en-GB" sz="1400" b="1">
                <a:solidFill>
                  <a:srgbClr val="000000"/>
                </a:solidFill>
                <a:latin typeface="Arial Narrow" panose="020B0606020202030204"/>
                <a:ea typeface="等线" panose="020F0502020204030204"/>
                <a:cs typeface="Arial" panose="020B0604020202020204"/>
              </a:rPr>
              <a:t>;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 66%</a:t>
            </a: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)</a:t>
            </a:r>
            <a:endParaRPr lang="fr-FR" sz="1600" b="1" i="0" u="none" strike="noStrike" kern="1200" cap="none" spc="0" baseline="0">
              <a:solidFill>
                <a:srgbClr val="000000"/>
              </a:solidFill>
              <a:uFillTx/>
              <a:latin typeface="等线" panose="020F0502020204030204"/>
              <a:ea typeface="等线" panose="020F0502020204030204"/>
              <a:cs typeface="Arial" panose="020B0604020202020204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3CDCD592-74D8-6930-2C6B-83A7D216EFD6}"/>
              </a:ext>
            </a:extLst>
          </p:cNvPr>
          <p:cNvSpPr txBox="1"/>
          <p:nvPr/>
        </p:nvSpPr>
        <p:spPr>
          <a:xfrm>
            <a:off x="3038267" y="866476"/>
            <a:ext cx="1349672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i="0" u="none" strike="noStrike" kern="1200" cap="none" spc="0" baseline="0">
                <a:solidFill>
                  <a:srgbClr val="000000"/>
                </a:solidFill>
                <a:uFillTx/>
                <a:latin typeface="Arial Narrow" panose="020B0606020202030204"/>
                <a:ea typeface="等线" panose="020F0502020204030204"/>
                <a:cs typeface="Arial" panose="020B0604020202020204"/>
              </a:rPr>
              <a:t>Cas prélevés</a:t>
            </a:r>
          </a:p>
        </p:txBody>
      </p:sp>
      <p:pic>
        <p:nvPicPr>
          <p:cNvPr id="27" name="Graphic 5" descr="Clipboard Partially Crossed with solid fill">
            <a:extLst>
              <a:ext uri="{FF2B5EF4-FFF2-40B4-BE49-F238E27FC236}">
                <a16:creationId xmlns:a16="http://schemas.microsoft.com/office/drawing/2014/main" id="{272A5B5C-661F-7835-90F2-4619F36C1F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29565" y="1163116"/>
            <a:ext cx="641021" cy="693270"/>
          </a:xfrm>
          <a:prstGeom prst="rect">
            <a:avLst/>
          </a:prstGeom>
          <a:noFill/>
        </p:spPr>
      </p:pic>
      <p:pic>
        <p:nvPicPr>
          <p:cNvPr id="28" name="Graphic 5">
            <a:extLst>
              <a:ext uri="{FF2B5EF4-FFF2-40B4-BE49-F238E27FC236}">
                <a16:creationId xmlns:a16="http://schemas.microsoft.com/office/drawing/2014/main" id="{F1D56E77-45EA-D3CF-8D5B-EA806EF34D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1228" y="1241362"/>
            <a:ext cx="527307" cy="527307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C67631FF-8547-C0AA-4AEB-57E370FE0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219579"/>
              </p:ext>
            </p:extLst>
          </p:nvPr>
        </p:nvGraphicFramePr>
        <p:xfrm>
          <a:off x="127137" y="3179746"/>
          <a:ext cx="5872083" cy="325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F7D2C0F-9765-BC17-AC57-3653E6BEA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978295"/>
              </p:ext>
            </p:extLst>
          </p:nvPr>
        </p:nvGraphicFramePr>
        <p:xfrm>
          <a:off x="6089922" y="3208321"/>
          <a:ext cx="5872084" cy="326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3D1698E-9FDE-F33D-E945-01A84DB93D5C}"/>
              </a:ext>
            </a:extLst>
          </p:cNvPr>
          <p:cNvCxnSpPr/>
          <p:nvPr/>
        </p:nvCxnSpPr>
        <p:spPr>
          <a:xfrm>
            <a:off x="11209106" y="3955551"/>
            <a:ext cx="102741" cy="7294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231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584836"/>
            <a:ext cx="3864072" cy="228540"/>
          </a:xfrm>
          <a:prstGeom prst="rect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9433" y="6597352"/>
            <a:ext cx="4199431" cy="241237"/>
          </a:xfrm>
          <a:prstGeom prst="rect">
            <a:avLst/>
          </a:prstGeom>
          <a:solidFill>
            <a:srgbClr val="FF00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8864" y="6568072"/>
            <a:ext cx="3325429" cy="245304"/>
          </a:xfrm>
          <a:prstGeom prst="rect">
            <a:avLst/>
          </a:prstGeom>
          <a:solidFill>
            <a:srgbClr val="FFFF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209488" y="548680"/>
            <a:ext cx="98200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6" name="ZoneTexte 2"/>
          <p:cNvSpPr txBox="1">
            <a:spLocks noChangeArrowheads="1"/>
          </p:cNvSpPr>
          <p:nvPr/>
        </p:nvSpPr>
        <p:spPr bwMode="auto">
          <a:xfrm>
            <a:off x="236420" y="84559"/>
            <a:ext cx="97930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Bookman Old Style" panose="02050604050505020204" pitchFamily="18" charset="0"/>
                <a:ea typeface="Calibri" panose="020F0502020204030204" charset="0"/>
                <a:cs typeface="Calibri" panose="020F0502020204030204" charset="0"/>
              </a:rPr>
              <a:t>Tendance de la situation épidémiologique du choléra en RDC, S24-S27, 2025</a:t>
            </a:r>
            <a:endParaRPr lang="fr-BE" altLang="fr-FR" sz="2000" b="1" dirty="0">
              <a:latin typeface="Bookman Old Style" panose="02050604050505020204" pitchFamily="18" charset="0"/>
              <a:ea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127446" y="3772814"/>
            <a:ext cx="9361045" cy="0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360" y="6568072"/>
            <a:ext cx="1138893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4624"/>
            <a:ext cx="2035729" cy="720079"/>
          </a:xfrm>
          <a:prstGeom prst="rect">
            <a:avLst/>
          </a:prstGeom>
          <a:noFill/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09803"/>
              </p:ext>
            </p:extLst>
          </p:nvPr>
        </p:nvGraphicFramePr>
        <p:xfrm>
          <a:off x="99831" y="646898"/>
          <a:ext cx="8404092" cy="6124967"/>
        </p:xfrm>
        <a:graphic>
          <a:graphicData uri="http://schemas.openxmlformats.org/drawingml/2006/table">
            <a:tbl>
              <a:tblPr/>
              <a:tblGrid>
                <a:gridCol w="125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4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96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51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Provinces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Semaine 24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Semaine 25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Semaine 26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Semaine 27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T.L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TV S27-S26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# ZS Touchées S27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07">
                <a:tc v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Cas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décès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Cas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décès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Cas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décès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Cas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décès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Tshopo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289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582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590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-100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Sud-Kivu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429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459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386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Nord-kivu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154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144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103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45,6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Tanganyika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143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98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114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Maniema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164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146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148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Mai Ndombe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Kinshasa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113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178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Equateur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Lomami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Sankuru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-46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Haut lomami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7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17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Haut Katanga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13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7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17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Kongo Central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#DIV/0!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17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Lualaba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#DIV/0!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02" marR="5202" marT="52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Total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1283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39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1592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44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1609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48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809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22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-50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49</a:t>
                      </a:r>
                    </a:p>
                  </a:txBody>
                  <a:tcPr marL="5202" marR="5202" marT="52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9AE3A8-7C5A-1475-34E5-21BCA1808A9B}"/>
              </a:ext>
            </a:extLst>
          </p:cNvPr>
          <p:cNvSpPr/>
          <p:nvPr/>
        </p:nvSpPr>
        <p:spPr>
          <a:xfrm>
            <a:off x="8715579" y="764704"/>
            <a:ext cx="3325429" cy="20470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dirty="0">
                <a:latin typeface="Bookman Old Style" panose="02050604050505020204" pitchFamily="18" charset="0"/>
              </a:rPr>
              <a:t>Données partielles de la SE 27 : </a:t>
            </a:r>
            <a:r>
              <a:rPr lang="fr-FR" sz="2000" b="1" dirty="0">
                <a:latin typeface="Bookman Old Style" panose="02050604050505020204" pitchFamily="18" charset="0"/>
              </a:rPr>
              <a:t>809</a:t>
            </a:r>
            <a:r>
              <a:rPr lang="fr-FR" sz="2000" dirty="0">
                <a:latin typeface="Bookman Old Style" panose="02050604050505020204" pitchFamily="18" charset="0"/>
              </a:rPr>
              <a:t> cas; 22 décès.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587140" y="83576"/>
            <a:ext cx="867721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latin typeface="Bookman Old Style" panose="02050604050505020204" pitchFamily="18" charset="0"/>
                <a:ea typeface="Calibri" panose="020F0502020204030204" charset="0"/>
                <a:cs typeface="Calibri" panose="020F0502020204030204" charset="0"/>
              </a:rPr>
              <a:t>Répartition spatiale de cas suspects de choléra, S27</a:t>
            </a:r>
            <a:r>
              <a:rPr lang="fr-FR" altLang="fr-FR" sz="2000" b="1" dirty="0">
                <a:latin typeface="Bookman Old Style" panose="02050604050505020204" pitchFamily="18" charset="0"/>
              </a:rPr>
              <a:t>,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87141" y="548680"/>
            <a:ext cx="8677211" cy="5865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1638" y="6628567"/>
            <a:ext cx="3797794" cy="228540"/>
          </a:xfrm>
          <a:prstGeom prst="rect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9433" y="6615870"/>
            <a:ext cx="4199431" cy="241237"/>
          </a:xfrm>
          <a:prstGeom prst="rect">
            <a:avLst/>
          </a:prstGeom>
          <a:solidFill>
            <a:srgbClr val="FF00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8865" y="6612696"/>
            <a:ext cx="3601792" cy="244411"/>
          </a:xfrm>
          <a:prstGeom prst="rect">
            <a:avLst/>
          </a:prstGeom>
          <a:solidFill>
            <a:srgbClr val="FFFF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01638" y="6612696"/>
            <a:ext cx="115990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4625"/>
            <a:ext cx="1963721" cy="648072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0109" t="4379" r="13326" b="12760"/>
          <a:stretch>
            <a:fillRect/>
          </a:stretch>
        </p:blipFill>
        <p:spPr>
          <a:xfrm>
            <a:off x="401638" y="743122"/>
            <a:ext cx="7427912" cy="55470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1A7240-ACB0-400E-A693-AB764E2BA5B2}"/>
              </a:ext>
            </a:extLst>
          </p:cNvPr>
          <p:cNvSpPr/>
          <p:nvPr/>
        </p:nvSpPr>
        <p:spPr>
          <a:xfrm>
            <a:off x="8079668" y="994410"/>
            <a:ext cx="3247462" cy="2199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dirty="0">
                <a:latin typeface="Bookman Old Style" panose="02050604050505020204" pitchFamily="18" charset="0"/>
              </a:rPr>
              <a:t>On note une concentration des cas à la partie Est qu’à la partie centre et Ouest.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673752887"/>
              </p:ext>
            </p:extLst>
          </p:nvPr>
        </p:nvGraphicFramePr>
        <p:xfrm>
          <a:off x="377190" y="251460"/>
          <a:ext cx="8675370" cy="624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AADCDF-F48D-7247-EA36-EFE68536476D}"/>
              </a:ext>
            </a:extLst>
          </p:cNvPr>
          <p:cNvSpPr/>
          <p:nvPr/>
        </p:nvSpPr>
        <p:spPr>
          <a:xfrm>
            <a:off x="9166860" y="1348740"/>
            <a:ext cx="2800350" cy="2731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latin typeface="Bookman Old Style" panose="02050604050505020204" pitchFamily="18" charset="0"/>
              </a:rPr>
              <a:t>Peste</a:t>
            </a:r>
            <a:r>
              <a:rPr lang="en-US" sz="2000" dirty="0">
                <a:latin typeface="Bookman Old Style" panose="02050604050505020204" pitchFamily="18" charset="0"/>
              </a:rPr>
              <a:t> :</a:t>
            </a:r>
          </a:p>
          <a:p>
            <a:pPr lvl="1" algn="just"/>
            <a:r>
              <a:rPr lang="fr-FR" sz="2000" dirty="0">
                <a:latin typeface="Bookman Old Style" panose="02050604050505020204" pitchFamily="18" charset="0"/>
              </a:rPr>
              <a:t>SE 26 : </a:t>
            </a:r>
            <a:r>
              <a:rPr lang="fr-FR" sz="2000" b="1" dirty="0">
                <a:latin typeface="Bookman Old Style" panose="02050604050505020204" pitchFamily="18" charset="0"/>
              </a:rPr>
              <a:t>2</a:t>
            </a:r>
            <a:r>
              <a:rPr lang="fr-FR" sz="2000" dirty="0">
                <a:latin typeface="Bookman Old Style" panose="02050604050505020204" pitchFamily="18" charset="0"/>
              </a:rPr>
              <a:t> cas ; </a:t>
            </a:r>
            <a:r>
              <a:rPr lang="fr-FR" sz="2000" b="1" dirty="0">
                <a:latin typeface="Bookman Old Style" panose="02050604050505020204" pitchFamily="18" charset="0"/>
              </a:rPr>
              <a:t>0</a:t>
            </a:r>
            <a:r>
              <a:rPr lang="fr-FR" sz="2000" dirty="0">
                <a:latin typeface="Bookman Old Style" panose="02050604050505020204" pitchFamily="18" charset="0"/>
              </a:rPr>
              <a:t> décès VS </a:t>
            </a:r>
          </a:p>
          <a:p>
            <a:pPr lvl="1" algn="just"/>
            <a:r>
              <a:rPr lang="fr-FR" sz="2000" dirty="0">
                <a:latin typeface="Bookman Old Style" panose="02050604050505020204" pitchFamily="18" charset="0"/>
              </a:rPr>
              <a:t>SE 25 : </a:t>
            </a:r>
            <a:r>
              <a:rPr lang="fr-FR" sz="2000" b="1" dirty="0">
                <a:latin typeface="Bookman Old Style" panose="02050604050505020204" pitchFamily="18" charset="0"/>
              </a:rPr>
              <a:t>0</a:t>
            </a:r>
            <a:r>
              <a:rPr lang="fr-FR" sz="2000" dirty="0">
                <a:latin typeface="Bookman Old Style" panose="02050604050505020204" pitchFamily="18" charset="0"/>
              </a:rPr>
              <a:t> cas ; </a:t>
            </a:r>
            <a:r>
              <a:rPr lang="fr-FR" sz="2000" b="1" dirty="0">
                <a:latin typeface="Bookman Old Style" panose="02050604050505020204" pitchFamily="18" charset="0"/>
              </a:rPr>
              <a:t>0</a:t>
            </a:r>
            <a:r>
              <a:rPr lang="fr-FR" sz="2000" dirty="0">
                <a:latin typeface="Bookman Old Style" panose="02050604050505020204" pitchFamily="18" charset="0"/>
              </a:rPr>
              <a:t> décès. Il y a ↑ des cas de la SE 26 VS SE 25.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1136</Words>
  <Application>Microsoft Office PowerPoint</Application>
  <PresentationFormat>Widescreen</PresentationFormat>
  <Paragraphs>538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Arial Narrow</vt:lpstr>
      <vt:lpstr>Bookman Old Style</vt:lpstr>
      <vt:lpstr>Calibri</vt:lpstr>
      <vt:lpstr>Calibri Light</vt:lpstr>
      <vt:lpstr>Retrospect</vt:lpstr>
      <vt:lpstr>Situation épidémiologique de la RDC à la S27 2025 </vt:lpstr>
      <vt:lpstr>Répartition hebdomadaire des cas, décès et létalité des maladies sous surveillance en RDC, S1 - S26 / 2025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Billy MK</dc:creator>
  <cp:lastModifiedBy>Billy MK</cp:lastModifiedBy>
  <cp:revision>2</cp:revision>
  <dcterms:created xsi:type="dcterms:W3CDTF">2025-07-10T10:01:23Z</dcterms:created>
  <dcterms:modified xsi:type="dcterms:W3CDTF">2025-07-10T12:20:11Z</dcterms:modified>
</cp:coreProperties>
</file>