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8D3BA"/>
    <a:srgbClr val="F1A0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988683232777715E-2"/>
          <c:y val="0.12502243671154009"/>
          <c:w val="0.83486236298384775"/>
          <c:h val="0.71169037338074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'D:\Cedrick\[EW_1_52_partial_DRC_MPOX_Daily_data_SGI_20241208.xlsx]Visual'!$B$1</c:f>
              <c:strCache>
                <c:ptCount val="1"/>
                <c:pt idx="0">
                  <c:v>Cas suspects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  <a:effectLst/>
          </c:spPr>
          <c:invertIfNegative val="0"/>
          <c:cat>
            <c:numRef>
              <c:f>'D:\Cedrick\[EW_1_52_partial_DRC_MPOX_Daily_data_SGI_20241208.xlsx]Visual'!$A$2:$A$56</c:f>
              <c:numCache>
                <c:formatCode>General</c:formatCode>
                <c:ptCount val="40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  <c:pt idx="11">
                  <c:v>23</c:v>
                </c:pt>
                <c:pt idx="12">
                  <c:v>25</c:v>
                </c:pt>
                <c:pt idx="13">
                  <c:v>27</c:v>
                </c:pt>
                <c:pt idx="14">
                  <c:v>29</c:v>
                </c:pt>
                <c:pt idx="15">
                  <c:v>31</c:v>
                </c:pt>
                <c:pt idx="16">
                  <c:v>32</c:v>
                </c:pt>
                <c:pt idx="17">
                  <c:v>33</c:v>
                </c:pt>
                <c:pt idx="18">
                  <c:v>34</c:v>
                </c:pt>
                <c:pt idx="19">
                  <c:v>35</c:v>
                </c:pt>
                <c:pt idx="20">
                  <c:v>36</c:v>
                </c:pt>
                <c:pt idx="21">
                  <c:v>37</c:v>
                </c:pt>
                <c:pt idx="22">
                  <c:v>38</c:v>
                </c:pt>
                <c:pt idx="23">
                  <c:v>39</c:v>
                </c:pt>
                <c:pt idx="24">
                  <c:v>40</c:v>
                </c:pt>
                <c:pt idx="25">
                  <c:v>41</c:v>
                </c:pt>
                <c:pt idx="26">
                  <c:v>42</c:v>
                </c:pt>
                <c:pt idx="27">
                  <c:v>43</c:v>
                </c:pt>
                <c:pt idx="28">
                  <c:v>44</c:v>
                </c:pt>
                <c:pt idx="29">
                  <c:v>45</c:v>
                </c:pt>
                <c:pt idx="30">
                  <c:v>46</c:v>
                </c:pt>
                <c:pt idx="31">
                  <c:v>47</c:v>
                </c:pt>
                <c:pt idx="32">
                  <c:v>48</c:v>
                </c:pt>
                <c:pt idx="33">
                  <c:v>49</c:v>
                </c:pt>
                <c:pt idx="34">
                  <c:v>50</c:v>
                </c:pt>
                <c:pt idx="35">
                  <c:v>51</c:v>
                </c:pt>
                <c:pt idx="36">
                  <c:v>52</c:v>
                </c:pt>
                <c:pt idx="37">
                  <c:v>1</c:v>
                </c:pt>
                <c:pt idx="38">
                  <c:v>2</c:v>
                </c:pt>
                <c:pt idx="39">
                  <c:v>3</c:v>
                </c:pt>
              </c:numCache>
              <c:extLst/>
            </c:numRef>
          </c:cat>
          <c:val>
            <c:numRef>
              <c:f>'D:\Cedrick\[EW_1_52_partial_DRC_MPOX_Daily_data_SGI_20241208.xlsx]Visual'!$B$2:$B$56</c:f>
              <c:numCache>
                <c:formatCode>General</c:formatCode>
                <c:ptCount val="40"/>
                <c:pt idx="0">
                  <c:v>266</c:v>
                </c:pt>
                <c:pt idx="1">
                  <c:v>277</c:v>
                </c:pt>
                <c:pt idx="2">
                  <c:v>408</c:v>
                </c:pt>
                <c:pt idx="3">
                  <c:v>547</c:v>
                </c:pt>
                <c:pt idx="4">
                  <c:v>376</c:v>
                </c:pt>
                <c:pt idx="5">
                  <c:v>300</c:v>
                </c:pt>
                <c:pt idx="6">
                  <c:v>282</c:v>
                </c:pt>
                <c:pt idx="7">
                  <c:v>269</c:v>
                </c:pt>
                <c:pt idx="8">
                  <c:v>262</c:v>
                </c:pt>
                <c:pt idx="9">
                  <c:v>536</c:v>
                </c:pt>
                <c:pt idx="10">
                  <c:v>444</c:v>
                </c:pt>
                <c:pt idx="11">
                  <c:v>500</c:v>
                </c:pt>
                <c:pt idx="12">
                  <c:v>517</c:v>
                </c:pt>
                <c:pt idx="13">
                  <c:v>839</c:v>
                </c:pt>
                <c:pt idx="14">
                  <c:v>975</c:v>
                </c:pt>
                <c:pt idx="15">
                  <c:v>968</c:v>
                </c:pt>
                <c:pt idx="16">
                  <c:v>1055</c:v>
                </c:pt>
                <c:pt idx="17">
                  <c:v>1382</c:v>
                </c:pt>
                <c:pt idx="18">
                  <c:v>1810</c:v>
                </c:pt>
                <c:pt idx="19">
                  <c:v>1957</c:v>
                </c:pt>
                <c:pt idx="20">
                  <c:v>2186</c:v>
                </c:pt>
                <c:pt idx="21">
                  <c:v>2453</c:v>
                </c:pt>
                <c:pt idx="22">
                  <c:v>2462</c:v>
                </c:pt>
                <c:pt idx="23">
                  <c:v>2361</c:v>
                </c:pt>
                <c:pt idx="24">
                  <c:v>2452</c:v>
                </c:pt>
                <c:pt idx="25">
                  <c:v>2165</c:v>
                </c:pt>
                <c:pt idx="26">
                  <c:v>2250</c:v>
                </c:pt>
                <c:pt idx="27">
                  <c:v>2308</c:v>
                </c:pt>
                <c:pt idx="28">
                  <c:v>2230</c:v>
                </c:pt>
                <c:pt idx="29">
                  <c:v>2536</c:v>
                </c:pt>
                <c:pt idx="30">
                  <c:v>2436</c:v>
                </c:pt>
                <c:pt idx="31">
                  <c:v>2535</c:v>
                </c:pt>
                <c:pt idx="32">
                  <c:v>2549</c:v>
                </c:pt>
                <c:pt idx="33">
                  <c:v>2782</c:v>
                </c:pt>
                <c:pt idx="34">
                  <c:v>3082</c:v>
                </c:pt>
                <c:pt idx="35">
                  <c:v>2352</c:v>
                </c:pt>
                <c:pt idx="36">
                  <c:v>2131</c:v>
                </c:pt>
                <c:pt idx="37">
                  <c:v>2433</c:v>
                </c:pt>
                <c:pt idx="38">
                  <c:v>2972</c:v>
                </c:pt>
                <c:pt idx="39">
                  <c:v>2707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6DB2-401E-94E3-19507109C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7"/>
        <c:axId val="384009600"/>
        <c:axId val="384003328"/>
      </c:barChart>
      <c:lineChart>
        <c:grouping val="standard"/>
        <c:varyColors val="0"/>
        <c:ser>
          <c:idx val="1"/>
          <c:order val="1"/>
          <c:tx>
            <c:strRef>
              <c:f>'D:\Cedrick\[EW_1_52_partial_DRC_MPOX_Daily_data_SGI_20241208.xlsx]Visual'!$C$1</c:f>
              <c:strCache>
                <c:ptCount val="1"/>
                <c:pt idx="0">
                  <c:v>Taux de létalité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'D:\Cedrick\[EW_1_52_partial_DRC_MPOX_Daily_data_SGI_20241208.xlsx]Visual'!$A$2:$A$56</c:f>
              <c:numCache>
                <c:formatCode>General</c:formatCode>
                <c:ptCount val="40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19</c:v>
                </c:pt>
                <c:pt idx="10">
                  <c:v>21</c:v>
                </c:pt>
                <c:pt idx="11">
                  <c:v>23</c:v>
                </c:pt>
                <c:pt idx="12">
                  <c:v>25</c:v>
                </c:pt>
                <c:pt idx="13">
                  <c:v>27</c:v>
                </c:pt>
                <c:pt idx="14">
                  <c:v>29</c:v>
                </c:pt>
                <c:pt idx="15">
                  <c:v>31</c:v>
                </c:pt>
                <c:pt idx="16">
                  <c:v>32</c:v>
                </c:pt>
                <c:pt idx="17">
                  <c:v>33</c:v>
                </c:pt>
                <c:pt idx="18">
                  <c:v>34</c:v>
                </c:pt>
                <c:pt idx="19">
                  <c:v>35</c:v>
                </c:pt>
                <c:pt idx="20">
                  <c:v>36</c:v>
                </c:pt>
                <c:pt idx="21">
                  <c:v>37</c:v>
                </c:pt>
                <c:pt idx="22">
                  <c:v>38</c:v>
                </c:pt>
                <c:pt idx="23">
                  <c:v>39</c:v>
                </c:pt>
                <c:pt idx="24">
                  <c:v>40</c:v>
                </c:pt>
                <c:pt idx="25">
                  <c:v>41</c:v>
                </c:pt>
                <c:pt idx="26">
                  <c:v>42</c:v>
                </c:pt>
                <c:pt idx="27">
                  <c:v>43</c:v>
                </c:pt>
                <c:pt idx="28">
                  <c:v>44</c:v>
                </c:pt>
                <c:pt idx="29">
                  <c:v>45</c:v>
                </c:pt>
                <c:pt idx="30">
                  <c:v>46</c:v>
                </c:pt>
                <c:pt idx="31">
                  <c:v>47</c:v>
                </c:pt>
                <c:pt idx="32">
                  <c:v>48</c:v>
                </c:pt>
                <c:pt idx="33">
                  <c:v>49</c:v>
                </c:pt>
                <c:pt idx="34">
                  <c:v>50</c:v>
                </c:pt>
                <c:pt idx="35">
                  <c:v>51</c:v>
                </c:pt>
                <c:pt idx="36">
                  <c:v>52</c:v>
                </c:pt>
                <c:pt idx="37">
                  <c:v>1</c:v>
                </c:pt>
                <c:pt idx="38">
                  <c:v>2</c:v>
                </c:pt>
                <c:pt idx="39">
                  <c:v>3</c:v>
                </c:pt>
              </c:numCache>
              <c:extLst/>
            </c:numRef>
          </c:cat>
          <c:val>
            <c:numRef>
              <c:f>'D:\Cedrick\[EW_1_52_partial_DRC_MPOX_Daily_data_SGI_20241208.xlsx]Visual'!$C$2:$C$56</c:f>
              <c:numCache>
                <c:formatCode>General</c:formatCode>
                <c:ptCount val="40"/>
                <c:pt idx="0">
                  <c:v>8.646616541353383E-2</c:v>
                </c:pt>
                <c:pt idx="1">
                  <c:v>7.9422382671480149E-2</c:v>
                </c:pt>
                <c:pt idx="2">
                  <c:v>8.8235294117647065E-2</c:v>
                </c:pt>
                <c:pt idx="3">
                  <c:v>6.7641681901279713E-2</c:v>
                </c:pt>
                <c:pt idx="4">
                  <c:v>3.7234042553191488E-2</c:v>
                </c:pt>
                <c:pt idx="5">
                  <c:v>0.04</c:v>
                </c:pt>
                <c:pt idx="6">
                  <c:v>1.7730496453900711E-2</c:v>
                </c:pt>
                <c:pt idx="7">
                  <c:v>1.4869888475836431E-2</c:v>
                </c:pt>
                <c:pt idx="8">
                  <c:v>1.9083969465648856E-2</c:v>
                </c:pt>
                <c:pt idx="9">
                  <c:v>3.1716417910447763E-2</c:v>
                </c:pt>
                <c:pt idx="10">
                  <c:v>2.9279279279279279E-2</c:v>
                </c:pt>
                <c:pt idx="11">
                  <c:v>2.1999999999999999E-2</c:v>
                </c:pt>
                <c:pt idx="12">
                  <c:v>1.3539651837524178E-2</c:v>
                </c:pt>
                <c:pt idx="13">
                  <c:v>1.6686531585220502E-2</c:v>
                </c:pt>
                <c:pt idx="14">
                  <c:v>2.3589743589743591E-2</c:v>
                </c:pt>
                <c:pt idx="15">
                  <c:v>2.6859504132231406E-2</c:v>
                </c:pt>
                <c:pt idx="16">
                  <c:v>2.2748815165876776E-2</c:v>
                </c:pt>
                <c:pt idx="17">
                  <c:v>2.6772793053545588E-2</c:v>
                </c:pt>
                <c:pt idx="18">
                  <c:v>2.3204419889502764E-2</c:v>
                </c:pt>
                <c:pt idx="19">
                  <c:v>2.9637199795605518E-2</c:v>
                </c:pt>
                <c:pt idx="20">
                  <c:v>3.3394327538883807E-2</c:v>
                </c:pt>
                <c:pt idx="21">
                  <c:v>2.1606196494088872E-2</c:v>
                </c:pt>
                <c:pt idx="22">
                  <c:v>2.4776604386677496E-2</c:v>
                </c:pt>
                <c:pt idx="23">
                  <c:v>1.9906819144430325E-2</c:v>
                </c:pt>
                <c:pt idx="24">
                  <c:v>1.6721044045676998E-2</c:v>
                </c:pt>
                <c:pt idx="25">
                  <c:v>1.2009237875288684E-2</c:v>
                </c:pt>
                <c:pt idx="26">
                  <c:v>1.5111111111111112E-2</c:v>
                </c:pt>
                <c:pt idx="27">
                  <c:v>7.3656845753899483E-3</c:v>
                </c:pt>
                <c:pt idx="28">
                  <c:v>1.5246636771300448E-2</c:v>
                </c:pt>
                <c:pt idx="29">
                  <c:v>1.3012618296529969E-2</c:v>
                </c:pt>
                <c:pt idx="30">
                  <c:v>1.0262725779967159E-2</c:v>
                </c:pt>
                <c:pt idx="31">
                  <c:v>1.4990138067061143E-2</c:v>
                </c:pt>
                <c:pt idx="32">
                  <c:v>1.2946253432718713E-2</c:v>
                </c:pt>
                <c:pt idx="33">
                  <c:v>1.0783608914450037E-2</c:v>
                </c:pt>
                <c:pt idx="34">
                  <c:v>7.462686567164179E-3</c:v>
                </c:pt>
                <c:pt idx="35">
                  <c:v>5.1020408163265302E-3</c:v>
                </c:pt>
                <c:pt idx="36">
                  <c:v>2.346316283435007E-3</c:v>
                </c:pt>
                <c:pt idx="37">
                  <c:v>8.2203041512535959E-3</c:v>
                </c:pt>
                <c:pt idx="38">
                  <c:v>7.7388963660834451E-3</c:v>
                </c:pt>
                <c:pt idx="39">
                  <c:v>1.4037680088659032E-2</c:v>
                </c:pt>
              </c:numCache>
              <c:extLst/>
            </c:numRef>
          </c:val>
          <c:smooth val="1"/>
          <c:extLst>
            <c:ext xmlns:c16="http://schemas.microsoft.com/office/drawing/2014/chart" uri="{C3380CC4-5D6E-409C-BE32-E72D297353CC}">
              <c16:uniqueId val="{00000001-6DB2-401E-94E3-19507109C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4010384"/>
        <c:axId val="384003720"/>
      </c:lineChart>
      <c:catAx>
        <c:axId val="384009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Semaine épidemiologique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003328"/>
        <c:crosses val="autoZero"/>
        <c:auto val="1"/>
        <c:lblAlgn val="ctr"/>
        <c:lblOffset val="100"/>
        <c:noMultiLvlLbl val="0"/>
      </c:catAx>
      <c:valAx>
        <c:axId val="38400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Nombre des cas suspects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009600"/>
        <c:crosses val="autoZero"/>
        <c:crossBetween val="between"/>
      </c:valAx>
      <c:valAx>
        <c:axId val="384003720"/>
        <c:scaling>
          <c:orientation val="minMax"/>
          <c:max val="0.2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Taux de létalité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010384"/>
        <c:crosses val="max"/>
        <c:crossBetween val="between"/>
      </c:valAx>
      <c:catAx>
        <c:axId val="384010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4003720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2">
              <a:lumMod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36065918149120246"/>
          <c:y val="0.14881233595800522"/>
          <c:w val="0.30927833058975779"/>
          <c:h val="6.613768394631904E-2"/>
        </c:manualLayout>
      </c:layout>
      <c:overlay val="0"/>
      <c:spPr>
        <a:solidFill>
          <a:schemeClr val="bg1"/>
        </a:solidFill>
        <a:ln>
          <a:solidFill>
            <a:schemeClr val="tx2">
              <a:lumMod val="20000"/>
              <a:lumOff val="8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700">
          <a:solidFill>
            <a:schemeClr val="accent1">
              <a:lumMod val="50000"/>
            </a:schemeClr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9F0D6-C6EB-4D6B-9168-C3832EDE9FA2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FDFCC-90B9-40BE-9BD0-D0F605F778D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23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E7C4-9D91-4EC6-9B11-EA712FD2643B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030E7-E2B8-4BF6-8609-D7052EF4D9FF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58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0903-3C37-4691-8058-219E1DFF8138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4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CAAB-0D5A-45D5-BA60-49D75B9B5C45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9BCD5-A1E6-41BE-A891-C9EA20D8F873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9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D9E7-99E7-44EB-BD50-2AF82C430C25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83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86F6-61C4-400A-9FE2-4CD17FC20A25}" type="datetime1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0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55E2-9338-48BC-B4F1-5796C8B86256}" type="datetime1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9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31B0-13F4-4672-9CE4-EB61AACEF7B6}" type="datetime1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6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7FD7-2B9A-4429-98BF-C8350250821F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7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09385-C596-4E39-8F59-305630A23502}" type="datetime1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Système de Gestion d'Incident/SGI-RDC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3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9D5E5-C947-4083-B5FB-B4F7523DF42F}" type="datetime1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Système de Gestion d'Incident/SGI-RDC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7B92-B01A-4CA0-96DA-D5DC4CA46DF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ganduchristian@ymail.com" TargetMode="External"/><Relationship Id="rId2" Type="http://schemas.openxmlformats.org/officeDocument/2006/relationships/hyperlink" Target="mailto:dieudonnemwambakazadi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dialloam@who.in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e 62"/>
          <p:cNvGrpSpPr/>
          <p:nvPr/>
        </p:nvGrpSpPr>
        <p:grpSpPr>
          <a:xfrm>
            <a:off x="29129" y="69795"/>
            <a:ext cx="6808522" cy="635188"/>
            <a:chOff x="-67702" y="0"/>
            <a:chExt cx="7548637" cy="793750"/>
          </a:xfrm>
        </p:grpSpPr>
        <p:pic>
          <p:nvPicPr>
            <p:cNvPr id="64" name="Image 63">
              <a:extLst>
                <a:ext uri="{FF2B5EF4-FFF2-40B4-BE49-F238E27FC236}">
                  <a16:creationId xmlns:a16="http://schemas.microsoft.com/office/drawing/2014/main" id="{00000000-0008-0000-0000-00000A000000}"/>
                </a:ext>
              </a:extLst>
            </p:cNvPr>
            <p:cNvPicPr/>
            <p:nvPr/>
          </p:nvPicPr>
          <p:blipFill rotWithShape="1">
            <a:blip r:embed="rId2"/>
            <a:srcRect l="79794" t="16855" r="4703" b="21337"/>
            <a:stretch/>
          </p:blipFill>
          <p:spPr bwMode="auto">
            <a:xfrm>
              <a:off x="6492240" y="0"/>
              <a:ext cx="988695" cy="76835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0000000-0008-0000-0000-00000C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67702" y="30480"/>
              <a:ext cx="2159392" cy="664210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00000000-0008-0000-0000-00001D0000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19300" y="60960"/>
              <a:ext cx="4370705" cy="732790"/>
            </a:xfrm>
            <a:prstGeom prst="rect">
              <a:avLst/>
            </a:prstGeom>
          </p:spPr>
        </p:pic>
      </p:grpSp>
      <p:sp>
        <p:nvSpPr>
          <p:cNvPr id="68" name="TextBox 7">
            <a:extLst>
              <a:ext uri="{FF2B5EF4-FFF2-40B4-BE49-F238E27FC236}">
                <a16:creationId xmlns:a16="http://schemas.microsoft.com/office/drawing/2014/main" id="{074ACBB5-B2D8-3FC2-FD8C-E6F369DFD9E0}"/>
              </a:ext>
            </a:extLst>
          </p:cNvPr>
          <p:cNvSpPr txBox="1"/>
          <p:nvPr/>
        </p:nvSpPr>
        <p:spPr>
          <a:xfrm>
            <a:off x="8282" y="1454020"/>
            <a:ext cx="3738886" cy="298057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txBody>
          <a:bodyPr wrap="square" rtlCol="0">
            <a:noAutofit/>
          </a:bodyPr>
          <a:lstStyle/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Complétude des rapports des provinces : 24/26 (92%), les DPS du Sud – Kivu et Bas – </a:t>
            </a:r>
            <a:r>
              <a:rPr lang="fr-FR" sz="1150" dirty="0" err="1"/>
              <a:t>Uele</a:t>
            </a:r>
            <a:r>
              <a:rPr lang="fr-FR" sz="1150" dirty="0"/>
              <a:t> sont restées silencieuses 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Cent trente un (131) nouveaux cas notifiés en général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Quatre (4) cas confirmé enregistré dans la journée 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Aucun cas de décès enregistré dans la journée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Au cumul (2025) : 73059 cas notifiés,  13748 cas confirmés, 1407 décès (létalité </a:t>
            </a:r>
            <a:r>
              <a:rPr lang="fr-FR" sz="1150" dirty="0">
                <a:solidFill>
                  <a:srgbClr val="FF0000"/>
                </a:solidFill>
              </a:rPr>
              <a:t>2%</a:t>
            </a:r>
            <a:r>
              <a:rPr lang="fr-FR" sz="1150" dirty="0"/>
              <a:t>) </a:t>
            </a:r>
            <a:r>
              <a:rPr lang="fr-FR" sz="1150" dirty="0">
                <a:solidFill>
                  <a:srgbClr val="FF0000"/>
                </a:solidFill>
              </a:rPr>
              <a:t> </a:t>
            </a:r>
            <a:endParaRPr lang="en-US" sz="1150" kern="1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563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Ratio de testing : 22343 échantillons analysés pour 73059 cas suspects, soit 1 échantillon analysé pour 3 cas suspectés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Taux de positivité : 13748 échantillons positifs sur 22343 échantillons analysés, soit 61,5%</a:t>
            </a:r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r>
              <a:rPr lang="fr-FR" sz="1150" dirty="0"/>
              <a:t>Tenue de la réunion de coordination stratégique au cabinet de SEM le ministre de la santé publique</a:t>
            </a:r>
          </a:p>
          <a:p>
            <a:endParaRPr lang="fr-FR" sz="1150" dirty="0"/>
          </a:p>
          <a:p>
            <a:pPr marL="182563" lvl="0" algn="just">
              <a:spcAft>
                <a:spcPts val="300"/>
              </a:spcAft>
              <a:buClr>
                <a:srgbClr val="0070C0"/>
              </a:buClr>
              <a:tabLst>
                <a:tab pos="176213" algn="l"/>
              </a:tabLst>
            </a:pPr>
            <a:endParaRPr lang="fr-FR" sz="1150" dirty="0"/>
          </a:p>
        </p:txBody>
      </p:sp>
      <p:sp>
        <p:nvSpPr>
          <p:cNvPr id="2718" name="Rectangle 2717"/>
          <p:cNvSpPr/>
          <p:nvPr/>
        </p:nvSpPr>
        <p:spPr>
          <a:xfrm>
            <a:off x="74450" y="776296"/>
            <a:ext cx="668068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SITREP N°108					Date de publication 27 Janvier 2025</a:t>
            </a:r>
            <a:endParaRPr lang="en-US" sz="900" b="1" dirty="0"/>
          </a:p>
        </p:txBody>
      </p:sp>
      <p:grpSp>
        <p:nvGrpSpPr>
          <p:cNvPr id="2720" name="Groupe 2719"/>
          <p:cNvGrpSpPr/>
          <p:nvPr/>
        </p:nvGrpSpPr>
        <p:grpSpPr>
          <a:xfrm>
            <a:off x="87383" y="989537"/>
            <a:ext cx="6675121" cy="207924"/>
            <a:chOff x="80009" y="1262382"/>
            <a:chExt cx="6675121" cy="207924"/>
          </a:xfrm>
        </p:grpSpPr>
        <p:sp>
          <p:nvSpPr>
            <p:cNvPr id="2719" name="Rectangle 2718"/>
            <p:cNvSpPr/>
            <p:nvPr/>
          </p:nvSpPr>
          <p:spPr>
            <a:xfrm>
              <a:off x="80009" y="1263019"/>
              <a:ext cx="2626320" cy="2072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D" sz="900" b="1" dirty="0"/>
                <a:t>Rapport journalier de l’épidémie de Mpox en RDC</a:t>
              </a:r>
              <a:endParaRPr lang="en-US" sz="900" b="1" dirty="0"/>
            </a:p>
          </p:txBody>
        </p:sp>
        <p:sp>
          <p:nvSpPr>
            <p:cNvPr id="992" name="Rectangle 991"/>
            <p:cNvSpPr/>
            <p:nvPr/>
          </p:nvSpPr>
          <p:spPr>
            <a:xfrm>
              <a:off x="2706329" y="1262382"/>
              <a:ext cx="1747684" cy="20728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/>
                <a:t>Données du 26 Janvier 2025 </a:t>
              </a:r>
              <a:endParaRPr lang="en-US" sz="900" b="1" dirty="0"/>
            </a:p>
          </p:txBody>
        </p:sp>
        <p:sp>
          <p:nvSpPr>
            <p:cNvPr id="994" name="Rectangle 993"/>
            <p:cNvSpPr/>
            <p:nvPr/>
          </p:nvSpPr>
          <p:spPr>
            <a:xfrm>
              <a:off x="4452820" y="1262382"/>
              <a:ext cx="2302310" cy="20728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900" b="1" dirty="0">
                  <a:solidFill>
                    <a:schemeClr val="tx1"/>
                  </a:solidFill>
                </a:rPr>
                <a:t>Semaine épidémiologique 04</a:t>
              </a:r>
              <a:endParaRPr lang="en-US" sz="9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735" name="Rectangle à coins arrondis 2734"/>
          <p:cNvSpPr/>
          <p:nvPr/>
        </p:nvSpPr>
        <p:spPr>
          <a:xfrm>
            <a:off x="94758" y="1228724"/>
            <a:ext cx="6667746" cy="2139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Points saillants</a:t>
            </a:r>
            <a:endParaRPr lang="en-US" sz="12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5" name="Rectangle à coins arrondis 1014"/>
          <p:cNvSpPr/>
          <p:nvPr/>
        </p:nvSpPr>
        <p:spPr>
          <a:xfrm>
            <a:off x="74450" y="4445925"/>
            <a:ext cx="6688054" cy="2438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Situation épidémiologique</a:t>
            </a:r>
            <a:endParaRPr lang="en-US" sz="12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19" name="ZoneTexte 1018"/>
          <p:cNvSpPr txBox="1"/>
          <p:nvPr/>
        </p:nvSpPr>
        <p:spPr>
          <a:xfrm>
            <a:off x="2520096" y="4657038"/>
            <a:ext cx="4095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/>
              <a:t>Tableau I : Répartition des cas suspects, cas confirmés et décès de Mpox dans les provinces affectées de la RDC (S1/2024 –S4/2025)</a:t>
            </a:r>
            <a:endParaRPr lang="en-US" sz="700" b="1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520096" y="9624427"/>
            <a:ext cx="2688056" cy="228233"/>
          </a:xfrm>
        </p:spPr>
        <p:txBody>
          <a:bodyPr/>
          <a:lstStyle/>
          <a:p>
            <a:r>
              <a:rPr lang="fr-FR" sz="800" dirty="0">
                <a:solidFill>
                  <a:srgbClr val="002060"/>
                </a:solidFill>
              </a:rPr>
              <a:t>Système de Gestion d'Incident Mpox/SGI Mpox-RDC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106402" y="9325257"/>
            <a:ext cx="539166" cy="527403"/>
          </a:xfrm>
        </p:spPr>
        <p:txBody>
          <a:bodyPr/>
          <a:lstStyle/>
          <a:p>
            <a:fld id="{B6757B92-B01A-4CA0-96DA-D5DC4CA46DF6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81963"/>
              </p:ext>
            </p:extLst>
          </p:nvPr>
        </p:nvGraphicFramePr>
        <p:xfrm>
          <a:off x="74449" y="6116554"/>
          <a:ext cx="2352227" cy="798354"/>
        </p:xfrm>
        <a:graphic>
          <a:graphicData uri="http://schemas.openxmlformats.org/drawingml/2006/table">
            <a:tbl>
              <a:tblPr/>
              <a:tblGrid>
                <a:gridCol w="127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2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0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Cumul</a:t>
                      </a:r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S1 /2024 – S4/2025 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Suspects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73059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investigués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43071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Confirmés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13748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Décès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1407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Létalité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(Suspect)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828389"/>
              </p:ext>
            </p:extLst>
          </p:nvPr>
        </p:nvGraphicFramePr>
        <p:xfrm>
          <a:off x="74451" y="4742231"/>
          <a:ext cx="2358086" cy="665295"/>
        </p:xfrm>
        <a:graphic>
          <a:graphicData uri="http://schemas.openxmlformats.org/drawingml/2006/table">
            <a:tbl>
              <a:tblPr/>
              <a:tblGrid>
                <a:gridCol w="15934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05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noProof="0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Suivi des alertes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Alertes reçues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Alertes validées (suspects)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8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Alertes investiguées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8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Validées prélevées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8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083767"/>
              </p:ext>
            </p:extLst>
          </p:nvPr>
        </p:nvGraphicFramePr>
        <p:xfrm>
          <a:off x="74451" y="5451663"/>
          <a:ext cx="2352225" cy="66529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2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305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800" b="1" u="none" strike="noStrike" dirty="0">
                          <a:solidFill>
                            <a:srgbClr val="305496"/>
                          </a:solidFill>
                          <a:effectLst/>
                        </a:rPr>
                        <a:t>Cas rapportés</a:t>
                      </a:r>
                      <a:endParaRPr lang="en-US" sz="8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solidFill>
                          <a:srgbClr val="30549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solidFill>
                            <a:srgbClr val="8497B0"/>
                          </a:solidFill>
                          <a:effectLst/>
                        </a:rPr>
                        <a:t>J-1</a:t>
                      </a:r>
                      <a:endParaRPr lang="en-US" sz="800" b="1" i="0" u="none" strike="noStrike" dirty="0">
                        <a:solidFill>
                          <a:srgbClr val="8497B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J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Suspects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8497B0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en-US" sz="800" b="1" i="0" u="none" strike="noStrike" dirty="0">
                        <a:solidFill>
                          <a:srgbClr val="8497B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Confirmés</a:t>
                      </a:r>
                      <a:endParaRPr lang="fr-FR" sz="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8497B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800" b="1" i="0" u="none" strike="noStrike" dirty="0">
                        <a:solidFill>
                          <a:srgbClr val="8497B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Décès</a:t>
                      </a:r>
                      <a:endParaRPr lang="fr-FR" sz="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8497B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800" b="1" i="0" u="none" strike="noStrike" dirty="0">
                        <a:solidFill>
                          <a:srgbClr val="8497B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58208"/>
              </p:ext>
            </p:extLst>
          </p:nvPr>
        </p:nvGraphicFramePr>
        <p:xfrm>
          <a:off x="74450" y="6947405"/>
          <a:ext cx="2358088" cy="665295"/>
        </p:xfrm>
        <a:graphic>
          <a:graphicData uri="http://schemas.openxmlformats.org/drawingml/2006/table">
            <a:tbl>
              <a:tblPr/>
              <a:tblGrid>
                <a:gridCol w="1503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05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b="1" i="0" u="none" strike="noStrike" dirty="0">
                          <a:solidFill>
                            <a:srgbClr val="305496"/>
                          </a:solidFill>
                          <a:effectLst/>
                          <a:latin typeface="Calibri" panose="020F0502020204030204" pitchFamily="34" charset="0"/>
                        </a:rPr>
                        <a:t>Surveillance aux PoE et PoC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Rapports </a:t>
                      </a:r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reçus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Personnes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passées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20591</a:t>
                      </a:r>
                      <a:endParaRPr lang="en-US" sz="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Personnes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screenées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19156</a:t>
                      </a:r>
                      <a:endParaRPr lang="en-US" sz="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05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 suspects </a:t>
                      </a:r>
                      <a:r>
                        <a:rPr lang="fr-FR" sz="8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détectés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8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9" name="Image 2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9711" y="1523412"/>
            <a:ext cx="153347" cy="157994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45622" y="2523232"/>
            <a:ext cx="153347" cy="157994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48504" y="2090852"/>
            <a:ext cx="153347" cy="157994"/>
          </a:xfrm>
          <a:prstGeom prst="rect">
            <a:avLst/>
          </a:prstGeom>
        </p:spPr>
      </p:pic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173213"/>
              </p:ext>
            </p:extLst>
          </p:nvPr>
        </p:nvGraphicFramePr>
        <p:xfrm>
          <a:off x="74450" y="7657205"/>
          <a:ext cx="2352228" cy="1182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2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4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5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5835">
                  <a:extLst>
                    <a:ext uri="{9D8B030D-6E8A-4147-A177-3AD203B41FA5}">
                      <a16:colId xmlns:a16="http://schemas.microsoft.com/office/drawing/2014/main" val="617884310"/>
                    </a:ext>
                  </a:extLst>
                </a:gridCol>
              </a:tblGrid>
              <a:tr h="11939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fr-FR" sz="650" b="1" u="none" strike="noStrike" dirty="0">
                          <a:effectLst/>
                          <a:latin typeface="+mn-lt"/>
                        </a:rPr>
                        <a:t>Suivi des contacts</a:t>
                      </a:r>
                      <a:endParaRPr lang="fr-FR" sz="650" b="1" i="0" u="none" strike="noStrike" dirty="0">
                        <a:solidFill>
                          <a:srgbClr val="30549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fr-FR" sz="600" b="1" i="0" u="none" strike="noStrike" dirty="0">
                        <a:solidFill>
                          <a:srgbClr val="30549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555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Province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contacts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Nouveaux contacts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Vus </a:t>
                      </a:r>
                      <a:r>
                        <a:rPr lang="fr-FR" sz="65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</a:t>
                      </a:r>
                      <a:r>
                        <a:rPr lang="en-US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jour 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 du suivi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Reste a suivre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Kinshasa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2161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2141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2169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Sud-</a:t>
                      </a:r>
                      <a:r>
                        <a:rPr lang="fr-FR" sz="65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Ubangi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928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339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935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Tshuapa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693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149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612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Equateur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483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464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208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275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Kasaï</a:t>
                      </a:r>
                      <a:r>
                        <a:rPr lang="fr-FR" sz="65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Orient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fr-FR" sz="65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Tshopo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9398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endParaRPr lang="en-US" sz="65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4272</a:t>
                      </a:r>
                      <a:endParaRPr lang="en-US" sz="6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  <a:endParaRPr lang="en-US" sz="650" b="1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3100</a:t>
                      </a:r>
                      <a:endParaRPr lang="en-US" sz="6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313</a:t>
                      </a:r>
                      <a:endParaRPr lang="en-US" sz="6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6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4116</a:t>
                      </a:r>
                      <a:endParaRPr lang="en-US" sz="650" b="1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627383"/>
              </p:ext>
            </p:extLst>
          </p:nvPr>
        </p:nvGraphicFramePr>
        <p:xfrm>
          <a:off x="74450" y="8914548"/>
          <a:ext cx="2344900" cy="555033"/>
        </p:xfrm>
        <a:graphic>
          <a:graphicData uri="http://schemas.openxmlformats.org/drawingml/2006/table">
            <a:tbl>
              <a:tblPr/>
              <a:tblGrid>
                <a:gridCol w="1637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3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Suivi des échantillons de laboratoire</a:t>
                      </a: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318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Nombres d'échantillons analysés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202</a:t>
                      </a:r>
                      <a:endParaRPr lang="en-US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365">
                <a:tc>
                  <a:txBody>
                    <a:bodyPr/>
                    <a:lstStyle/>
                    <a:p>
                      <a:pPr marL="0" algn="l" defTabSz="6858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Cumul d'échantillons analysés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fr-FR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22343</a:t>
                      </a:r>
                      <a:endParaRPr lang="en-US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ZoneTexte 40">
            <a:extLst>
              <a:ext uri="{FF2B5EF4-FFF2-40B4-BE49-F238E27FC236}">
                <a16:creationId xmlns:a16="http://schemas.microsoft.com/office/drawing/2014/main" id="{83DCE976-49BF-08DD-A806-39AC97788B32}"/>
              </a:ext>
            </a:extLst>
          </p:cNvPr>
          <p:cNvSpPr txBox="1"/>
          <p:nvPr/>
        </p:nvSpPr>
        <p:spPr>
          <a:xfrm>
            <a:off x="3747168" y="4188334"/>
            <a:ext cx="309048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accent1"/>
                </a:solidFill>
              </a:rPr>
              <a:t>Figure 1. Répartition spatiale des cas suspects et décès de Mpox en RDC, S1 2024 - S2 2025</a:t>
            </a:r>
            <a:endParaRPr lang="en-US" sz="700" b="1" dirty="0">
              <a:solidFill>
                <a:schemeClr val="accent1"/>
              </a:solidFill>
            </a:endParaRPr>
          </a:p>
        </p:txBody>
      </p:sp>
      <p:pic>
        <p:nvPicPr>
          <p:cNvPr id="12" name="Image 37">
            <a:extLst>
              <a:ext uri="{FF2B5EF4-FFF2-40B4-BE49-F238E27FC236}">
                <a16:creationId xmlns:a16="http://schemas.microsoft.com/office/drawing/2014/main" id="{2F215728-9A5C-2F44-D8CE-486315E2D2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45621" y="2746213"/>
            <a:ext cx="153347" cy="157994"/>
          </a:xfrm>
          <a:prstGeom prst="rect">
            <a:avLst/>
          </a:prstGeom>
        </p:spPr>
      </p:pic>
      <p:pic>
        <p:nvPicPr>
          <p:cNvPr id="37" name="Image 37">
            <a:extLst>
              <a:ext uri="{FF2B5EF4-FFF2-40B4-BE49-F238E27FC236}">
                <a16:creationId xmlns:a16="http://schemas.microsoft.com/office/drawing/2014/main" id="{2F215728-9A5C-2F44-D8CE-486315E2D2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46803" y="3144624"/>
            <a:ext cx="153347" cy="157994"/>
          </a:xfrm>
          <a:prstGeom prst="rect">
            <a:avLst/>
          </a:prstGeom>
        </p:spPr>
      </p:pic>
      <p:pic>
        <p:nvPicPr>
          <p:cNvPr id="42" name="Image 37">
            <a:extLst>
              <a:ext uri="{FF2B5EF4-FFF2-40B4-BE49-F238E27FC236}">
                <a16:creationId xmlns:a16="http://schemas.microsoft.com/office/drawing/2014/main" id="{2F215728-9A5C-2F44-D8CE-486315E2D2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76773" y="3692028"/>
            <a:ext cx="153347" cy="157994"/>
          </a:xfrm>
          <a:prstGeom prst="rect">
            <a:avLst/>
          </a:prstGeom>
        </p:spPr>
      </p:pic>
      <p:pic>
        <p:nvPicPr>
          <p:cNvPr id="43" name="Image 42" descr="C:\Users\HP ProBook\Pictures\Carte_Mpox suspects_Cumul vs S2_19012025.pn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78"/>
          <a:stretch/>
        </p:blipFill>
        <p:spPr bwMode="auto">
          <a:xfrm>
            <a:off x="3747168" y="1459369"/>
            <a:ext cx="3090483" cy="27289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744815"/>
              </p:ext>
            </p:extLst>
          </p:nvPr>
        </p:nvGraphicFramePr>
        <p:xfrm>
          <a:off x="2481342" y="4964809"/>
          <a:ext cx="4315260" cy="4504772"/>
        </p:xfrm>
        <a:graphic>
          <a:graphicData uri="http://schemas.openxmlformats.org/drawingml/2006/table">
            <a:tbl>
              <a:tblPr/>
              <a:tblGrid>
                <a:gridCol w="282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3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6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2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1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35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7397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N°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Provinces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B304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Nombre des nouveaux cas du jour (26 Janvier 2025)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Cumul des cas S1 2024 - S4 2025</a:t>
                      </a:r>
                      <a:b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</a:br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 (Données partielles)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39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 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Cas suspects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Confirmés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Décès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Cas suspects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Confirmés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Décès</a:t>
                      </a:r>
                    </a:p>
                  </a:txBody>
                  <a:tcPr marL="7503" marR="7503" marT="7503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Sud Kivu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21762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50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6505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Equateur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B4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8882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97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1370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405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Sankuru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754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7254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A0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406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163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Tshuapa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94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6792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A3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894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241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Sud-Ubangi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9A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5894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A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353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Nord-Kivu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501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4211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B1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1449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Tshopo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94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3697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49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549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171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Bas-Uele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ND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3656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B4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125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Kinshasa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8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2426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1419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Kasaï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91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2005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D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103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Mongala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1704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FA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80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55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Maindombe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5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956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3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223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50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Maniema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97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758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4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186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Kongo Central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A8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626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5A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35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Nord-Ubangi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539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5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Lomami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367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6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Kwango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299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Kwilu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298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Tanganyika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94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221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Haut Lomami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202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Haut Katanga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145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7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Haut-Uele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118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23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Ituri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105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0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24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Kasaï Central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66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Lualaba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57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6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5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3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26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Kasaï Oriental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6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1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19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9C0006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361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Total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131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4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73059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13748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1407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361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Provinces actives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24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2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0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26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26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/>
                        </a:rPr>
                        <a:t>21</a:t>
                      </a:r>
                    </a:p>
                  </a:txBody>
                  <a:tcPr marL="7503" marR="7503" marT="7503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pic>
        <p:nvPicPr>
          <p:cNvPr id="6" name="Image 37">
            <a:extLst>
              <a:ext uri="{FF2B5EF4-FFF2-40B4-BE49-F238E27FC236}">
                <a16:creationId xmlns:a16="http://schemas.microsoft.com/office/drawing/2014/main" id="{EF14C23F-3F54-E397-AA37-A065D9140B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9712" y="4062278"/>
            <a:ext cx="153347" cy="15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46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 12"/>
          <p:cNvSpPr/>
          <p:nvPr/>
        </p:nvSpPr>
        <p:spPr>
          <a:xfrm>
            <a:off x="16487" y="2664369"/>
            <a:ext cx="6667746" cy="2204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Actions de réponse</a:t>
            </a:r>
            <a:endParaRPr lang="en-US" sz="9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423459" y="9677400"/>
            <a:ext cx="2799561" cy="240147"/>
          </a:xfrm>
        </p:spPr>
        <p:txBody>
          <a:bodyPr/>
          <a:lstStyle/>
          <a:p>
            <a:r>
              <a:rPr lang="en-US" sz="800" dirty="0">
                <a:solidFill>
                  <a:srgbClr val="002060"/>
                </a:solidFill>
              </a:rPr>
              <a:t>Système de Gestion d’ incident Mpox/SGI Mpox-RDC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237298" y="9728622"/>
            <a:ext cx="221882" cy="172828"/>
          </a:xfrm>
        </p:spPr>
        <p:txBody>
          <a:bodyPr/>
          <a:lstStyle/>
          <a:p>
            <a:fld id="{B6757B92-B01A-4CA0-96DA-D5DC4CA46DF6}" type="slidenum">
              <a:rPr lang="en-US" smtClean="0"/>
              <a:t>2</a:t>
            </a:fld>
            <a:endParaRPr lang="en-US" dirty="0"/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88511819-2FF7-01CD-C177-5E83C58FC82B}"/>
              </a:ext>
            </a:extLst>
          </p:cNvPr>
          <p:cNvSpPr txBox="1"/>
          <p:nvPr/>
        </p:nvSpPr>
        <p:spPr>
          <a:xfrm>
            <a:off x="1087188" y="2480468"/>
            <a:ext cx="483704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800" b="1" dirty="0">
                <a:solidFill>
                  <a:schemeClr val="accent1"/>
                </a:solidFill>
              </a:rPr>
              <a:t>Figure 2. Courbe épidémique des cas et létalité suspects Mpox en RDC (Données partielles, S1/2024 – S3/2025)</a:t>
            </a:r>
          </a:p>
        </p:txBody>
      </p:sp>
      <p:sp>
        <p:nvSpPr>
          <p:cNvPr id="6" name="Text Box 1">
            <a:extLst>
              <a:ext uri="{FF2B5EF4-FFF2-40B4-BE49-F238E27FC236}">
                <a16:creationId xmlns:a16="http://schemas.microsoft.com/office/drawing/2014/main" id="{75F89343-33F1-DA31-A322-1C3736A7ADB4}"/>
              </a:ext>
            </a:extLst>
          </p:cNvPr>
          <p:cNvSpPr txBox="1"/>
          <p:nvPr/>
        </p:nvSpPr>
        <p:spPr>
          <a:xfrm>
            <a:off x="16487" y="2936059"/>
            <a:ext cx="3454854" cy="6741342"/>
          </a:xfrm>
          <a:prstGeom prst="rect">
            <a:avLst/>
          </a:prstGeom>
          <a:solidFill>
            <a:sysClr val="window" lastClr="FFFFFF"/>
          </a:solidFill>
          <a:ln w="6350">
            <a:solidFill>
              <a:srgbClr val="4472C4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lvl="0" indent="-22860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</a:t>
            </a:r>
            <a:endParaRPr lang="en-US" sz="1000" dirty="0"/>
          </a:p>
          <a:p>
            <a:pPr marL="171450" indent="-1714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defRPr/>
            </a:pPr>
            <a:r>
              <a:rPr lang="fr-FR" sz="1000" dirty="0"/>
              <a:t>Tenue d’une réunion de coordination au cabinet autour de Son Excellence Mr le Ministre de la Santé avec les différents PTFs sur la situation épidémiologique de Mpox </a:t>
            </a:r>
          </a:p>
          <a:p>
            <a:pPr marR="0" lvl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Surveillance </a:t>
            </a:r>
            <a:endParaRPr lang="en-US" sz="10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BE" sz="1000" dirty="0"/>
              <a:t>Tenue d’une réunion du pilier</a:t>
            </a:r>
            <a:endParaRPr lang="fr-FR" sz="1000" dirty="0"/>
          </a:p>
          <a:p>
            <a:pPr marL="171450" lvl="0" indent="-171450">
              <a:buFont typeface="Wingdings" panose="05000000000000000000" pitchFamily="2" charset="2"/>
              <a:buChar char="§"/>
            </a:pPr>
            <a:r>
              <a:rPr lang="fr-FR" sz="1000" dirty="0"/>
              <a:t>Compilation journalière des données épidémiologique des DPS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La recherche active de cas  dans les ZS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Investigations et prélèvements des cas suspects dans toutes les ZS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Screening de passagers aux POE</a:t>
            </a:r>
          </a:p>
          <a:p>
            <a:endParaRPr lang="fr-FR" sz="400" dirty="0">
              <a:solidFill>
                <a:srgbClr val="FF0000"/>
              </a:solidFill>
            </a:endParaRPr>
          </a:p>
          <a:p>
            <a:pPr lvl="0" algn="just">
              <a:lnSpc>
                <a:spcPct val="107000"/>
              </a:lnSpc>
              <a:defRPr/>
            </a:pPr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PCI-EHA</a:t>
            </a:r>
          </a:p>
          <a:p>
            <a:pPr algn="just"/>
            <a:endParaRPr lang="fr-FR" sz="6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BE" sz="1000" dirty="0"/>
              <a:t>Tenue d’une réunion du pilier</a:t>
            </a:r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Renforcement des capacités de 50 prestataires de soins de 4 ZS (Ruzizi, </a:t>
            </a:r>
            <a:r>
              <a:rPr lang="fr-FR" sz="1000" dirty="0" err="1"/>
              <a:t>Uvira</a:t>
            </a:r>
            <a:r>
              <a:rPr lang="fr-FR" sz="1000" dirty="0"/>
              <a:t>, </a:t>
            </a:r>
            <a:r>
              <a:rPr lang="fr-FR" sz="1000" dirty="0" err="1"/>
              <a:t>Nundu</a:t>
            </a:r>
            <a:r>
              <a:rPr lang="fr-FR" sz="1000" dirty="0"/>
              <a:t>, </a:t>
            </a:r>
            <a:r>
              <a:rPr lang="fr-FR" sz="1000" dirty="0" err="1"/>
              <a:t>Fizi</a:t>
            </a:r>
            <a:r>
              <a:rPr lang="fr-FR" sz="1000" dirty="0"/>
              <a:t>) sur la PCI de base dans la DPS Sud Kivu;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Tenue de la réunion du pilier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Poursuite des décontaminations</a:t>
            </a:r>
          </a:p>
          <a:p>
            <a:pPr lvl="0" algn="just"/>
            <a:endParaRPr lang="en-US" sz="500" dirty="0"/>
          </a:p>
          <a:p>
            <a:pPr lvl="0" algn="just"/>
            <a:r>
              <a:rPr lang="en-US" sz="1000" b="1" dirty="0"/>
              <a:t>7. Vaccination </a:t>
            </a:r>
          </a:p>
          <a:p>
            <a:pPr lvl="0" algn="just"/>
            <a:endParaRPr lang="en-US" sz="500" b="1" dirty="0"/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000" dirty="0"/>
              <a:t>Clôture  du second passage de vaccination dans toutes les   provinces</a:t>
            </a: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r-FR" sz="1000" dirty="0"/>
              <a:t>Préparatifs de la vaccination dans la prison de Bukavu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fr-FR" sz="100" dirty="0"/>
          </a:p>
          <a:p>
            <a:pPr algn="just"/>
            <a:r>
              <a:rPr lang="en-US" sz="1000" b="1" dirty="0"/>
              <a:t>9. </a:t>
            </a:r>
            <a:r>
              <a:rPr lang="fr-FR" sz="1000" b="1" dirty="0"/>
              <a:t>Laboratoire</a:t>
            </a:r>
          </a:p>
          <a:p>
            <a:pPr algn="just"/>
            <a:endParaRPr lang="fr-FR" sz="600" b="1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Rendu des résultats aux provinces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Réunion du pilier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Collecte des données </a:t>
            </a:r>
          </a:p>
          <a:p>
            <a:pPr algn="just"/>
            <a:r>
              <a:rPr lang="fr-FR" sz="1000" dirty="0"/>
              <a:t> </a:t>
            </a:r>
          </a:p>
          <a:p>
            <a:endParaRPr lang="fr-FR" sz="1000" dirty="0"/>
          </a:p>
          <a:p>
            <a:pPr lvl="0" algn="just"/>
            <a:endParaRPr lang="fr-FR" sz="1000" dirty="0">
              <a:solidFill>
                <a:srgbClr val="FF0000"/>
              </a:solidFill>
            </a:endParaRPr>
          </a:p>
          <a:p>
            <a:endParaRPr lang="en-US" sz="1000" dirty="0"/>
          </a:p>
          <a:p>
            <a:pPr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1000" dirty="0"/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76852B95-84F1-00CF-618B-04F133E4E1AA}"/>
              </a:ext>
            </a:extLst>
          </p:cNvPr>
          <p:cNvSpPr txBox="1"/>
          <p:nvPr/>
        </p:nvSpPr>
        <p:spPr>
          <a:xfrm>
            <a:off x="3505709" y="2936059"/>
            <a:ext cx="3301436" cy="6741341"/>
          </a:xfrm>
          <a:prstGeom prst="rect">
            <a:avLst/>
          </a:prstGeom>
          <a:solidFill>
            <a:sysClr val="window" lastClr="FFFFFF"/>
          </a:solidFill>
          <a:ln w="6350">
            <a:solidFill>
              <a:srgbClr val="4472C4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algn="just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Planification</a:t>
            </a:r>
            <a:endParaRPr lang="fr-FR" sz="1000" dirty="0"/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Elaboration et partage du SitRep journalier n°106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Participation a la réunion stratégique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Mise a jour des listes linéaires et de la base de laboratoire</a:t>
            </a:r>
          </a:p>
          <a:p>
            <a:pPr lvl="0" algn="just"/>
            <a:endParaRPr lang="fr-FR" sz="500" dirty="0"/>
          </a:p>
          <a:p>
            <a:pPr algn="just"/>
            <a:endParaRPr lang="en-US" sz="400" dirty="0"/>
          </a:p>
          <a:p>
            <a:pPr lvl="0" algn="just">
              <a:spcAft>
                <a:spcPts val="800"/>
              </a:spcAft>
              <a:defRPr/>
            </a:pPr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PEC Holistique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Formation des cadres de la DPS, partenaires de mise en œuvre et prestataires des soins de Kinshasa sur le soutien alimentaire et nutritionnel dans le contexte </a:t>
            </a:r>
            <a:r>
              <a:rPr lang="fr-FR" sz="1000" dirty="0" err="1"/>
              <a:t>Mpox</a:t>
            </a:r>
            <a:r>
              <a:rPr lang="fr-FR" sz="1000" dirty="0"/>
              <a:t>. 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Participation du pilier à la réunion présidée par l’IM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Récolte et compilation des données journalières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Suivi des rendus de résultats auprès du pilier laboratoire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Collecte des données des activités provinciales</a:t>
            </a:r>
          </a:p>
          <a:p>
            <a:pPr marL="171450" lvl="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Accompagnement soutien psychosocial des malades</a:t>
            </a:r>
          </a:p>
          <a:p>
            <a:pPr lvl="0" algn="just"/>
            <a:endParaRPr lang="fr-FR" sz="900" dirty="0"/>
          </a:p>
          <a:p>
            <a:r>
              <a:rPr lang="fr-FR" sz="1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CREC</a:t>
            </a:r>
          </a:p>
          <a:p>
            <a:endParaRPr lang="fr-FR" sz="4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Séance d’échange avec 15 </a:t>
            </a:r>
            <a:r>
              <a:rPr lang="fr-FR" sz="1000" dirty="0" err="1"/>
              <a:t>RECOs</a:t>
            </a:r>
            <a:r>
              <a:rPr lang="fr-FR" sz="1000" dirty="0"/>
              <a:t> et 2 infirmiers de poste de santé de KELA sur la Recherche Active des maladies sous surveillance, avec un accent sur l’orientation des cas de </a:t>
            </a:r>
            <a:r>
              <a:rPr lang="fr-FR" sz="1000" dirty="0" err="1"/>
              <a:t>Mpox</a:t>
            </a:r>
            <a:r>
              <a:rPr lang="fr-FR" sz="1000" dirty="0"/>
              <a:t> vers le </a:t>
            </a:r>
            <a:r>
              <a:rPr lang="fr-FR" sz="1000" dirty="0" err="1"/>
              <a:t>CTMpox</a:t>
            </a:r>
            <a:r>
              <a:rPr lang="fr-FR" sz="1000" dirty="0"/>
              <a:t> dans l’AS DIWOKO, ZS de OTOTO, DPS Sankuru</a:t>
            </a:r>
          </a:p>
          <a:p>
            <a:pPr algn="just"/>
            <a:endParaRPr lang="en-US" sz="1000" dirty="0"/>
          </a:p>
          <a:p>
            <a:pPr algn="just"/>
            <a:r>
              <a:rPr lang="en-US" sz="1000" b="1" dirty="0"/>
              <a:t>8. </a:t>
            </a:r>
            <a:r>
              <a:rPr lang="fr-FR" sz="1000" b="1" dirty="0"/>
              <a:t>Logistique</a:t>
            </a:r>
            <a:r>
              <a:rPr lang="en-US" sz="1000" b="1" dirty="0"/>
              <a:t> </a:t>
            </a:r>
          </a:p>
          <a:p>
            <a:pPr algn="just"/>
            <a:endParaRPr lang="en-US" sz="700" b="1" dirty="0"/>
          </a:p>
          <a:p>
            <a:pPr algn="just"/>
            <a:endParaRPr lang="en-US" sz="100" b="1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Soutien opérationnel aux piliers de la riposte (Labo, PEC MED, PCI, Vaccination)</a:t>
            </a:r>
          </a:p>
          <a:p>
            <a:pPr algn="just"/>
            <a:endParaRPr lang="fr-FR" sz="500" dirty="0"/>
          </a:p>
          <a:p>
            <a:pPr algn="just"/>
            <a:r>
              <a:rPr lang="fr-FR" sz="1000" b="1" dirty="0"/>
              <a:t>10. PSEA</a:t>
            </a:r>
          </a:p>
          <a:p>
            <a:pPr algn="just"/>
            <a:endParaRPr lang="fr-FR" sz="600" dirty="0"/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fr-FR" sz="1000" dirty="0"/>
              <a:t>Briefing sur la prévention et réponse aux exploitations, abus et harcèlement sexuels des prestataires du niveau zonal impliqués dans la réponse contre le </a:t>
            </a:r>
            <a:r>
              <a:rPr lang="fr-FR" sz="1000" dirty="0" err="1"/>
              <a:t>Mpox.Cette</a:t>
            </a:r>
            <a:r>
              <a:rPr lang="fr-FR" sz="1000" dirty="0"/>
              <a:t> activité à connu l'appui technique et financier de l'OMS.120 personnes ont pris part à ces 3 sessions de sensibilisation dont 46 femmes et 74 </a:t>
            </a:r>
            <a:r>
              <a:rPr lang="fr-FR" sz="1000" dirty="0" err="1"/>
              <a:t>hommes.Et</a:t>
            </a:r>
            <a:r>
              <a:rPr lang="fr-FR" sz="1000" dirty="0"/>
              <a:t>, pour montrer leur détermination à lutter contre l'inconduite sexuelle 78 parmi eux ont donné leur engagement en signant le code de bonne conduite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fr-FR" sz="1100" b="1" kern="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endParaRPr lang="en-US" sz="1100" b="1" kern="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endParaRPr lang="fr-CD" sz="1000" kern="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fontAlgn="auto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tabLst/>
              <a:defRPr/>
            </a:pPr>
            <a:endParaRPr lang="fr-FR" sz="1000" kern="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B7ACFA85-803C-48A6-A7D2-529DC5C08A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815538"/>
              </p:ext>
            </p:extLst>
          </p:nvPr>
        </p:nvGraphicFramePr>
        <p:xfrm>
          <a:off x="81129" y="55070"/>
          <a:ext cx="6726016" cy="2425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3015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122241" y="9463701"/>
            <a:ext cx="264272" cy="245099"/>
          </a:xfrm>
        </p:spPr>
        <p:txBody>
          <a:bodyPr/>
          <a:lstStyle/>
          <a:p>
            <a:fld id="{B6757B92-B01A-4CA0-96DA-D5DC4CA46DF6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71897" y="52673"/>
            <a:ext cx="6710462" cy="2139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Défis et recommandations</a:t>
            </a:r>
            <a:endParaRPr lang="en-US" sz="1200" kern="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29">
            <a:extLst>
              <a:ext uri="{FF2B5EF4-FFF2-40B4-BE49-F238E27FC236}">
                <a16:creationId xmlns:a16="http://schemas.microsoft.com/office/drawing/2014/main" id="{817FD9FD-E690-BC94-BA9F-29D6170D9033}"/>
              </a:ext>
            </a:extLst>
          </p:cNvPr>
          <p:cNvSpPr txBox="1"/>
          <p:nvPr/>
        </p:nvSpPr>
        <p:spPr>
          <a:xfrm>
            <a:off x="79593" y="320311"/>
            <a:ext cx="3410085" cy="2323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850" b="1" kern="120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DEFIS</a:t>
            </a:r>
            <a:endParaRPr lang="en-US" sz="11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30">
            <a:extLst>
              <a:ext uri="{FF2B5EF4-FFF2-40B4-BE49-F238E27FC236}">
                <a16:creationId xmlns:a16="http://schemas.microsoft.com/office/drawing/2014/main" id="{2CD5B1AA-E834-6ED1-DD89-3A4D508E0794}"/>
              </a:ext>
            </a:extLst>
          </p:cNvPr>
          <p:cNvSpPr txBox="1"/>
          <p:nvPr/>
        </p:nvSpPr>
        <p:spPr>
          <a:xfrm>
            <a:off x="3528442" y="322781"/>
            <a:ext cx="3249965" cy="22512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850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ACTIONS DE REPONSE EN COURS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47">
            <a:extLst>
              <a:ext uri="{FF2B5EF4-FFF2-40B4-BE49-F238E27FC236}">
                <a16:creationId xmlns:a16="http://schemas.microsoft.com/office/drawing/2014/main" id="{E7C60654-5244-0E82-2E8B-4B466FD1FB33}"/>
              </a:ext>
            </a:extLst>
          </p:cNvPr>
          <p:cNvSpPr txBox="1"/>
          <p:nvPr/>
        </p:nvSpPr>
        <p:spPr>
          <a:xfrm>
            <a:off x="96916" y="570770"/>
            <a:ext cx="3375437" cy="157022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marL="269875" indent="-2286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Faible suivi des contacts par les relais communautaires; </a:t>
            </a:r>
          </a:p>
          <a:p>
            <a:pPr marL="269875" indent="-2286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Retard</a:t>
            </a:r>
            <a:r>
              <a:rPr lang="fr-FR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remontée des </a:t>
            </a: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données</a:t>
            </a:r>
            <a:r>
              <a:rPr lang="fr-FR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 manque de couverture de réseau de communication dans certaines provinces</a:t>
            </a:r>
          </a:p>
          <a:p>
            <a:pPr marL="269875" indent="-2286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Insuffisance du soutien nutritionnel dans les CTMpox</a:t>
            </a:r>
          </a:p>
          <a:p>
            <a:pPr marL="269875" indent="-2286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Faible PCI communautaire</a:t>
            </a:r>
            <a:endParaRPr lang="fr-FR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286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1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50">
            <a:extLst>
              <a:ext uri="{FF2B5EF4-FFF2-40B4-BE49-F238E27FC236}">
                <a16:creationId xmlns:a16="http://schemas.microsoft.com/office/drawing/2014/main" id="{D84E0D7A-B4D1-10F8-B3D1-35FA7E7486F7}"/>
              </a:ext>
            </a:extLst>
          </p:cNvPr>
          <p:cNvSpPr txBox="1"/>
          <p:nvPr/>
        </p:nvSpPr>
        <p:spPr>
          <a:xfrm>
            <a:off x="3562297" y="570771"/>
            <a:ext cx="3216110" cy="15702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noAutofit/>
          </a:bodyPr>
          <a:lstStyle/>
          <a:p>
            <a:pPr marL="269875" indent="-228600"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Activation en cours des </a:t>
            </a:r>
            <a:r>
              <a:rPr lang="fr-FR" sz="1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EIRs</a:t>
            </a: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locales</a:t>
            </a:r>
          </a:p>
          <a:p>
            <a:pPr marL="269875" indent="-228600"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Amélioration progressive de la remontée des données avec l’appui du partenaire OMS, </a:t>
            </a:r>
            <a:r>
              <a:rPr lang="fr-FR" sz="1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</a:t>
            </a: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CDC</a:t>
            </a:r>
            <a:endParaRPr lang="fr-FR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-2286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Appui nutritionnel et alimentaire aux CTMpox dans les provinces concernées</a:t>
            </a:r>
          </a:p>
          <a:p>
            <a:pPr marL="269875" indent="-228600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Plaidoyer pour le renforcement de la PCI communautaire</a:t>
            </a:r>
            <a:endParaRPr lang="fr-FR" sz="1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45"/>
          <p:cNvSpPr>
            <a:spLocks noChangeArrowheads="1"/>
          </p:cNvSpPr>
          <p:nvPr/>
        </p:nvSpPr>
        <p:spPr bwMode="auto">
          <a:xfrm>
            <a:off x="88254" y="2302045"/>
            <a:ext cx="6681491" cy="5846939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95787" y="2444741"/>
            <a:ext cx="6270172" cy="5631769"/>
          </a:xfrm>
          <a:prstGeom prst="rect">
            <a:avLst/>
          </a:prstGeom>
          <a:noFill/>
          <a:ln w="3810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Pour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toute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information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supplémentaire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veuillez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contacter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Pour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l’Institut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National de Santé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Publique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(INSP) de la RDC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Directeur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Général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l’INSP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MWAMBA KAZADI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Dieudonné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Tel. : +243 816 040 145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E-mail 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hlinkClick r:id="rId2"/>
              </a:rPr>
              <a:t>dieudonnemwambakazadi@gmail.com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Coordonnateur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COU-SP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Prof NGANDU Christian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Tél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. : +243998091915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E-mail 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hlinkClick r:id="rId3"/>
              </a:rPr>
              <a:t>nganduchristian@ymail.com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L’Incident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Manger SGI /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Mpox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 </a:t>
            </a:r>
            <a:r>
              <a:rPr lang="en-US" altLang="en-US" sz="1200" dirty="0">
                <a:solidFill>
                  <a:srgbClr val="FFFFFF"/>
                </a:solidFill>
                <a:latin typeface="Calibri" panose="020F0502020204030204" pitchFamily="34" charset="0"/>
              </a:rPr>
              <a:t> Audry Mulumba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Tél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. +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243 </a:t>
            </a:r>
            <a:r>
              <a:rPr lang="en-US" altLang="en-US" sz="1200" dirty="0">
                <a:solidFill>
                  <a:srgbClr val="FFFFFF"/>
                </a:solidFill>
                <a:latin typeface="Calibri" panose="020F0502020204030204" pitchFamily="34" charset="0"/>
              </a:rPr>
              <a:t>998363739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E-mail : </a:t>
            </a:r>
            <a:r>
              <a:rPr lang="en-US" altLang="en-US" sz="1200" u="sng" dirty="0">
                <a:solidFill>
                  <a:srgbClr val="0563C1"/>
                </a:solidFill>
                <a:latin typeface="Calibri" panose="020F0502020204030204" pitchFamily="34" charset="0"/>
              </a:rPr>
              <a:t>audrywakamba@gmail.com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Pour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l’Organisation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Mondiale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de la Santé (OMS)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Représentant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de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l’OMS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RDC 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HAMA SAMBO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Boureima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E-mail : </a:t>
            </a:r>
            <a:r>
              <a:rPr kumimoji="0" lang="en-US" altLang="en-US" sz="1200" b="0" i="0" u="sng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Calibri" panose="020F0502020204030204" pitchFamily="34" charset="0"/>
              </a:rPr>
              <a:t>sambob@who.int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Le Team Lead Cluster EPR de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l’OMS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RDC 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n-US" altLang="en-US" sz="1200" b="1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Mouctar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Diallo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E-mail : 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hlinkClick r:id="rId4"/>
              </a:rPr>
              <a:t>dialloam@who.int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Incident Manager Mpox 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en-US" sz="11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Dr Mory Keita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i-FI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Telephone: +243 895 456 600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en-US" sz="11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Email: mokeita@who.int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250277" y="9586250"/>
            <a:ext cx="2799561" cy="240147"/>
          </a:xfrm>
        </p:spPr>
        <p:txBody>
          <a:bodyPr/>
          <a:lstStyle/>
          <a:p>
            <a:r>
              <a:rPr lang="en-US" sz="800" dirty="0">
                <a:solidFill>
                  <a:srgbClr val="002060"/>
                </a:solidFill>
              </a:rPr>
              <a:t>Système de Gestion d’ incident Mpox/SGI Mpox-RDC</a:t>
            </a:r>
          </a:p>
        </p:txBody>
      </p:sp>
    </p:spTree>
    <p:extLst>
      <p:ext uri="{BB962C8B-B14F-4D97-AF65-F5344CB8AC3E}">
        <p14:creationId xmlns:p14="http://schemas.microsoft.com/office/powerpoint/2010/main" val="2624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252FBD-878F-099A-DCA0-4AA2B2906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61" y="231683"/>
            <a:ext cx="6618478" cy="373501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CB4FDEE-2328-8D13-3847-B31162EB2A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156" y="3143207"/>
            <a:ext cx="505484" cy="26604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2423459" y="9677400"/>
            <a:ext cx="2799561" cy="240147"/>
          </a:xfrm>
        </p:spPr>
        <p:txBody>
          <a:bodyPr/>
          <a:lstStyle/>
          <a:p>
            <a:r>
              <a:rPr lang="en-US" sz="800" dirty="0">
                <a:solidFill>
                  <a:srgbClr val="002060"/>
                </a:solidFill>
              </a:rPr>
              <a:t>Système de Gestion d’ incident Mpox/SGI Mpox-RDC</a:t>
            </a:r>
          </a:p>
        </p:txBody>
      </p:sp>
    </p:spTree>
    <p:extLst>
      <p:ext uri="{BB962C8B-B14F-4D97-AF65-F5344CB8AC3E}">
        <p14:creationId xmlns:p14="http://schemas.microsoft.com/office/powerpoint/2010/main" val="4537555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48728</TotalTime>
  <Words>1331</Words>
  <Application>Microsoft Office PowerPoint</Application>
  <PresentationFormat>Format A4 (210 x 297 mm)</PresentationFormat>
  <Paragraphs>462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 Narrow</vt:lpstr>
      <vt:lpstr>Arial</vt:lpstr>
      <vt:lpstr>Arial Narrow</vt:lpstr>
      <vt:lpstr>Calibri</vt:lpstr>
      <vt:lpstr>Calibri 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Windows User</dc:creator>
  <cp:lastModifiedBy>Ruben KABULO</cp:lastModifiedBy>
  <cp:revision>859</cp:revision>
  <dcterms:created xsi:type="dcterms:W3CDTF">2024-09-12T16:16:11Z</dcterms:created>
  <dcterms:modified xsi:type="dcterms:W3CDTF">2025-02-03T10:12:01Z</dcterms:modified>
</cp:coreProperties>
</file>